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5F4D-727F-47F2-8954-4F7D06D69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5545A-C057-469D-93F2-D0621268B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BD7B1-15EE-49F1-ABF6-B105202F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12CF0-0CB2-4131-8736-D668E026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0B02-168A-4064-9F97-E5700C5E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A1134-DF00-4D17-A046-D4BBBB82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2E2A-E0CD-4FBE-83D2-C4AA35044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3AE6E-5478-4B18-869A-DEA8C855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6DC70-0D35-4AA6-BA60-656B2430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0542A-DFAB-486B-8472-C6369399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C53FA1-A463-4DB1-A00B-5B76D6ECA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2C036-B575-4195-BDAE-242D84C58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863C2-2BD5-44E1-950D-9718E98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B609C-92DD-41D8-B95C-935A9456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E68-508B-4642-9B5C-FF754BD9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FD34-B547-44DF-919A-F1395D58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3C19-4E14-4833-A01F-4A816D40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0737D-4D09-48C2-A605-C9525A33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9697-DAD4-4E53-8BF0-1716E749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0DA56-0F69-4C7B-ADCC-2CF75DE5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CB806-B72D-4E8D-9D20-D7507DE5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78B93-7E1A-4B6A-81D4-454364B6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5EC88-916E-48AD-A073-5B3A6FFE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1409-63CC-4F57-AD8E-AC27F5CD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D4E79-9151-4CE5-8412-DC4B5088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2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2C37-81FF-4B61-8A7E-DA6BA572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2266-0780-451A-93EE-4C5B7FE0E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3F85D-99BD-41E0-964F-E86982E16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D60C7-27D4-4748-A0CE-A79FA9271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52FCF-9EFC-4DA0-AD59-B14B5D96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DB5E1-1959-447A-B294-25722955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7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1C25-58A2-40A7-82DF-F3E577FC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247A7-13C3-4EC1-906A-C24C81BA3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53C90-CD56-40FD-B532-A1B0B14A4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B4BD0-27DF-43DA-BC13-15EB60580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18906-729B-4D4B-82C2-4DAFE0B10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FDB2D-79B5-40CE-81F8-95CF1BE5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5F924-2094-4B07-82B0-FAFDAD2F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556D3-3A77-4AFB-975F-C3C47FAE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67BA-D670-4F4B-8284-E1F7B1DC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6110B-56E1-4D99-A333-97489632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34393-1A29-4FB4-9C6A-17D834BF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02366-7BB1-41AD-8AAA-8EE392C2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CF3C5-3BAF-4303-8F76-2B1EEF7E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B50F6-42BF-4569-9312-1290144A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F18D-7BFE-402D-8A1F-98B706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E100-382D-4CBE-BE0F-97F38EF6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9058-E4E8-4584-9F3A-F6C9F942D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15CAF-70B4-40F5-A781-124F75361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51060-99CE-43F2-B69E-244AD269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FE355-7E19-4E08-B4B4-88E89AC4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2422-3737-4BF3-8A21-3F900707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FFC55-FF2F-47B8-A954-574AB78D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2D832-734B-46BC-8304-84041E37D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EEFFB-E3CF-4E51-BCA8-C661D060E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291A6-8D62-42FA-92AE-43CEAAFC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D7729-9AAD-47C8-854B-A15708A3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F65EC-70B8-4ECB-90E8-A28B5510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CA42B-A3C0-43A0-A8DB-A8814C86C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D599F-992F-45D8-854D-E14BA1D67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C21CD-0F92-4D05-AE2E-1FBE6B088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A567-8458-47ED-9DEB-C4625B5A8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C7B2-D3BC-44D7-9F96-4565AE60C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6B84F-13BE-41A7-8A14-298D34B53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22A0A-921F-40EC-AC28-566122D8A3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4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09FB-43E7-4E88-B641-2DBCE7B1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Allocation Issues in C/C++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63402-D2A0-4969-909D-F4700F93A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Leaking</a:t>
            </a:r>
          </a:p>
          <a:p>
            <a:r>
              <a:rPr lang="en-US" dirty="0"/>
              <a:t>Memory Fragmentation</a:t>
            </a:r>
          </a:p>
        </p:txBody>
      </p:sp>
    </p:spTree>
    <p:extLst>
      <p:ext uri="{BB962C8B-B14F-4D97-AF65-F5344CB8AC3E}">
        <p14:creationId xmlns:p14="http://schemas.microsoft.com/office/powerpoint/2010/main" val="214078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09FB-43E7-4E88-B641-2DBCE7B1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Leaking in C/C++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C5D27A-2AF3-4F3C-9D96-770F2C399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en-US" dirty="0"/>
              <a:t>Allocation:</a:t>
            </a:r>
          </a:p>
          <a:p>
            <a:pPr lvl="1"/>
            <a:r>
              <a:rPr lang="en-US" b="0" i="0" u="none" strike="noStrike" baseline="0" dirty="0">
                <a:solidFill>
                  <a:srgbClr val="F48C23"/>
                </a:solidFill>
                <a:latin typeface="Courier New" panose="02070309020205020404" pitchFamily="49" charset="0"/>
              </a:rPr>
              <a:t>int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* </a:t>
            </a:r>
            <a:r>
              <a:rPr lang="en-US" b="0" i="0" u="none" strike="noStrike" baseline="0" dirty="0">
                <a:solidFill>
                  <a:srgbClr val="330066"/>
                </a:solidFill>
                <a:latin typeface="Courier New" panose="02070309020205020404" pitchFamily="49" charset="0"/>
              </a:rPr>
              <a:t>data 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= (</a:t>
            </a:r>
            <a:r>
              <a:rPr lang="en-US" b="0" i="0" u="none" strike="noStrike" baseline="0" dirty="0">
                <a:solidFill>
                  <a:srgbClr val="F48C23"/>
                </a:solidFill>
                <a:latin typeface="Courier New" panose="02070309020205020404" pitchFamily="49" charset="0"/>
              </a:rPr>
              <a:t>int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*)</a:t>
            </a:r>
            <a:r>
              <a:rPr lang="en-US" b="0" i="0" u="none" strike="noStrike" baseline="0" dirty="0">
                <a:solidFill>
                  <a:srgbClr val="D11CED"/>
                </a:solidFill>
                <a:latin typeface="Courier New" panose="02070309020205020404" pitchFamily="49" charset="0"/>
              </a:rPr>
              <a:t>malloc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330066"/>
                </a:solidFill>
                <a:latin typeface="Courier New" panose="02070309020205020404" pitchFamily="49" charset="0"/>
              </a:rPr>
              <a:t>n 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* </a:t>
            </a:r>
            <a:r>
              <a:rPr lang="en-US" b="0" i="0" u="none" strike="noStrike" baseline="0" dirty="0" err="1">
                <a:solidFill>
                  <a:srgbClr val="FF3030"/>
                </a:solidFill>
                <a:latin typeface="Courier New" panose="02070309020205020404" pitchFamily="49" charset="0"/>
              </a:rPr>
              <a:t>sizeof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F48C23"/>
                </a:solidFill>
                <a:latin typeface="Courier New" panose="02070309020205020404" pitchFamily="49" charset="0"/>
              </a:rPr>
              <a:t>int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)); </a:t>
            </a:r>
            <a:r>
              <a:rPr lang="en-US" b="0" i="0" u="none" strike="noStrike" baseline="0" dirty="0">
                <a:solidFill>
                  <a:srgbClr val="006633"/>
                </a:solidFill>
                <a:latin typeface="Courier New" panose="02070309020205020404" pitchFamily="49" charset="0"/>
              </a:rPr>
              <a:t>//C Language</a:t>
            </a:r>
          </a:p>
          <a:p>
            <a:pPr lvl="1"/>
            <a:r>
              <a:rPr lang="en-US" b="0" i="0" u="none" strike="noStrike" baseline="0" dirty="0">
                <a:solidFill>
                  <a:srgbClr val="F48C23"/>
                </a:solidFill>
                <a:latin typeface="Courier New" panose="02070309020205020404" pitchFamily="49" charset="0"/>
              </a:rPr>
              <a:t>int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* </a:t>
            </a:r>
            <a:r>
              <a:rPr lang="en-US" b="0" i="0" u="none" strike="noStrike" baseline="0" dirty="0">
                <a:solidFill>
                  <a:srgbClr val="330066"/>
                </a:solidFill>
                <a:latin typeface="Courier New" panose="02070309020205020404" pitchFamily="49" charset="0"/>
              </a:rPr>
              <a:t>data 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= </a:t>
            </a:r>
            <a:r>
              <a:rPr lang="en-US" b="0" i="0" u="none" strike="noStrike" baseline="0" dirty="0">
                <a:solidFill>
                  <a:srgbClr val="FF3030"/>
                </a:solidFill>
                <a:latin typeface="Courier New" panose="02070309020205020404" pitchFamily="49" charset="0"/>
              </a:rPr>
              <a:t>new </a:t>
            </a:r>
            <a:r>
              <a:rPr lang="en-US" b="0" i="0" u="none" strike="noStrike" baseline="0" dirty="0">
                <a:solidFill>
                  <a:srgbClr val="F48C23"/>
                </a:solidFill>
                <a:latin typeface="Courier New" panose="02070309020205020404" pitchFamily="49" charset="0"/>
              </a:rPr>
              <a:t>int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[</a:t>
            </a:r>
            <a:r>
              <a:rPr lang="en-US" b="0" i="0" u="none" strike="noStrike" baseline="0" dirty="0">
                <a:solidFill>
                  <a:srgbClr val="330066"/>
                </a:solidFill>
                <a:latin typeface="Courier New" panose="02070309020205020404" pitchFamily="49" charset="0"/>
              </a:rPr>
              <a:t>n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]; </a:t>
            </a:r>
            <a:r>
              <a:rPr lang="en-US" b="0" i="0" u="none" strike="noStrike" baseline="0" dirty="0">
                <a:solidFill>
                  <a:srgbClr val="006633"/>
                </a:solidFill>
                <a:latin typeface="Courier New" panose="02070309020205020404" pitchFamily="49" charset="0"/>
              </a:rPr>
              <a:t>//C++ Language</a:t>
            </a:r>
          </a:p>
          <a:p>
            <a:r>
              <a:rPr lang="en-US" dirty="0"/>
              <a:t>Deallocation:</a:t>
            </a:r>
          </a:p>
          <a:p>
            <a:pPr lvl="1"/>
            <a:r>
              <a:rPr lang="en-US" b="0" i="0" u="none" strike="noStrike" baseline="0" dirty="0">
                <a:solidFill>
                  <a:srgbClr val="D11CED"/>
                </a:solidFill>
                <a:latin typeface="Courier New" panose="02070309020205020404" pitchFamily="49" charset="0"/>
              </a:rPr>
              <a:t>free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330066"/>
                </a:solidFill>
                <a:latin typeface="Courier New" panose="02070309020205020404" pitchFamily="49" charset="0"/>
              </a:rPr>
              <a:t>data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); </a:t>
            </a:r>
            <a:r>
              <a:rPr lang="en-US" b="0" i="0" u="none" strike="noStrike" baseline="0" dirty="0">
                <a:solidFill>
                  <a:srgbClr val="006633"/>
                </a:solidFill>
                <a:latin typeface="Courier New" panose="02070309020205020404" pitchFamily="49" charset="0"/>
              </a:rPr>
              <a:t>//C Language</a:t>
            </a:r>
          </a:p>
          <a:p>
            <a:pPr lvl="1"/>
            <a:r>
              <a:rPr lang="en-US" b="0" i="0" u="none" strike="noStrike" baseline="0" dirty="0">
                <a:solidFill>
                  <a:srgbClr val="FF3030"/>
                </a:solidFill>
                <a:latin typeface="Courier New" panose="02070309020205020404" pitchFamily="49" charset="0"/>
              </a:rPr>
              <a:t>delete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[] </a:t>
            </a:r>
            <a:r>
              <a:rPr lang="en-US" b="0" i="0" u="none" strike="noStrike" baseline="0" dirty="0">
                <a:solidFill>
                  <a:srgbClr val="330066"/>
                </a:solidFill>
                <a:latin typeface="Courier New" panose="02070309020205020404" pitchFamily="49" charset="0"/>
              </a:rPr>
              <a:t>data</a:t>
            </a:r>
            <a:r>
              <a:rPr lang="en-US" b="0" i="0" u="none" strike="noStrike" baseline="0" dirty="0">
                <a:solidFill>
                  <a:srgbClr val="555555"/>
                </a:solidFill>
                <a:latin typeface="Courier New" panose="02070309020205020404" pitchFamily="49" charset="0"/>
              </a:rPr>
              <a:t>; </a:t>
            </a:r>
            <a:r>
              <a:rPr lang="en-US" b="0" i="0" u="none" strike="noStrike" baseline="0" dirty="0">
                <a:solidFill>
                  <a:srgbClr val="006633"/>
                </a:solidFill>
                <a:latin typeface="Courier New" panose="02070309020205020404" pitchFamily="49" charset="0"/>
              </a:rPr>
              <a:t>//C++ Language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0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09FB-43E7-4E88-B641-2DBCE7B1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Fragmentation in C/C++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B8F1C-650E-4696-9B40-EA89B046FACD}"/>
              </a:ext>
            </a:extLst>
          </p:cNvPr>
          <p:cNvSpPr/>
          <p:nvPr/>
        </p:nvSpPr>
        <p:spPr>
          <a:xfrm>
            <a:off x="7943333" y="2453552"/>
            <a:ext cx="1447801" cy="3546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dirty="0"/>
              <a:t>Heap (64K)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7B5E1BB-0FD3-464B-8017-B12642EE06D5}"/>
              </a:ext>
            </a:extLst>
          </p:cNvPr>
          <p:cNvGrpSpPr/>
          <p:nvPr/>
        </p:nvGrpSpPr>
        <p:grpSpPr>
          <a:xfrm>
            <a:off x="4460167" y="1633348"/>
            <a:ext cx="1447800" cy="820204"/>
            <a:chOff x="4460167" y="1633348"/>
            <a:chExt cx="1447800" cy="82020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D393FE2-E262-45F2-BF1E-90712078037A}"/>
                </a:ext>
              </a:extLst>
            </p:cNvPr>
            <p:cNvSpPr/>
            <p:nvPr/>
          </p:nvSpPr>
          <p:spPr>
            <a:xfrm>
              <a:off x="4460167" y="1633348"/>
              <a:ext cx="1447800" cy="82020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en-US" dirty="0"/>
                <a:t>R1 (30K)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91FBF98-D5BE-4FA5-98D8-6DBB27818357}"/>
                </a:ext>
              </a:extLst>
            </p:cNvPr>
            <p:cNvSpPr txBox="1"/>
            <p:nvPr/>
          </p:nvSpPr>
          <p:spPr>
            <a:xfrm>
              <a:off x="4643438" y="1753686"/>
              <a:ext cx="531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ptr</a:t>
              </a: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0493C2-FE97-4D95-AFD2-A0F65985EF60}"/>
                </a:ext>
              </a:extLst>
            </p:cNvPr>
            <p:cNvSpPr/>
            <p:nvPr/>
          </p:nvSpPr>
          <p:spPr>
            <a:xfrm>
              <a:off x="5057390" y="1791964"/>
              <a:ext cx="828675" cy="29277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F035AA6-47E1-4745-BE8C-AAC366AD376B}"/>
              </a:ext>
            </a:extLst>
          </p:cNvPr>
          <p:cNvSpPr txBox="1"/>
          <p:nvPr/>
        </p:nvSpPr>
        <p:spPr>
          <a:xfrm>
            <a:off x="7529513" y="2424453"/>
            <a:ext cx="385243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400" dirty="0"/>
              <a:t>x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15AD8CE-879B-496C-8FCC-C0080FF25ABA}"/>
              </a:ext>
            </a:extLst>
          </p:cNvPr>
          <p:cNvGrpSpPr/>
          <p:nvPr/>
        </p:nvGrpSpPr>
        <p:grpSpPr>
          <a:xfrm>
            <a:off x="3274304" y="3018898"/>
            <a:ext cx="1447800" cy="820204"/>
            <a:chOff x="4460167" y="1633348"/>
            <a:chExt cx="1447800" cy="820204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4875A2-2846-4127-864C-F5256836C32A}"/>
                </a:ext>
              </a:extLst>
            </p:cNvPr>
            <p:cNvSpPr/>
            <p:nvPr/>
          </p:nvSpPr>
          <p:spPr>
            <a:xfrm>
              <a:off x="4460167" y="1633348"/>
              <a:ext cx="1447800" cy="82020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en-US" dirty="0"/>
                <a:t>R2 (20K)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76B29CA-D038-45CE-B5F0-EEFF774347D8}"/>
                </a:ext>
              </a:extLst>
            </p:cNvPr>
            <p:cNvSpPr txBox="1"/>
            <p:nvPr/>
          </p:nvSpPr>
          <p:spPr>
            <a:xfrm>
              <a:off x="4643438" y="1753686"/>
              <a:ext cx="531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ptr</a:t>
              </a:r>
              <a:endParaRPr lang="en-US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022A0F0-E436-4025-B5A5-82D02DE502E0}"/>
                </a:ext>
              </a:extLst>
            </p:cNvPr>
            <p:cNvSpPr/>
            <p:nvPr/>
          </p:nvSpPr>
          <p:spPr>
            <a:xfrm>
              <a:off x="5057390" y="1791964"/>
              <a:ext cx="828675" cy="29277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94715A7-42D3-452E-8E6B-CB58E52BF8F9}"/>
              </a:ext>
            </a:extLst>
          </p:cNvPr>
          <p:cNvSpPr txBox="1"/>
          <p:nvPr/>
        </p:nvSpPr>
        <p:spPr>
          <a:xfrm>
            <a:off x="7529513" y="3967745"/>
            <a:ext cx="385243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400" dirty="0"/>
              <a:t>y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DA0A0206-81EC-4CC1-B90A-B1F6BAB1F3B3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5886065" y="1938352"/>
            <a:ext cx="1847776" cy="66162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8392DE8-3664-4A8C-994D-3BA206ABD3BA}"/>
              </a:ext>
            </a:extLst>
          </p:cNvPr>
          <p:cNvGrpSpPr/>
          <p:nvPr/>
        </p:nvGrpSpPr>
        <p:grpSpPr>
          <a:xfrm>
            <a:off x="3252402" y="4757210"/>
            <a:ext cx="1447800" cy="820204"/>
            <a:chOff x="4460167" y="1633348"/>
            <a:chExt cx="1447800" cy="82020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557D693-3D6A-49AB-93D8-6C5BB9CCC3C9}"/>
                </a:ext>
              </a:extLst>
            </p:cNvPr>
            <p:cNvSpPr/>
            <p:nvPr/>
          </p:nvSpPr>
          <p:spPr>
            <a:xfrm>
              <a:off x="4460167" y="1633348"/>
              <a:ext cx="1447800" cy="82020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en-US" dirty="0"/>
                <a:t>R3 (40K)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8179D19-8184-4374-AAAA-EF0343D14D30}"/>
                </a:ext>
              </a:extLst>
            </p:cNvPr>
            <p:cNvSpPr txBox="1"/>
            <p:nvPr/>
          </p:nvSpPr>
          <p:spPr>
            <a:xfrm>
              <a:off x="4643438" y="1753686"/>
              <a:ext cx="531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ptr</a:t>
              </a:r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F2FD2B8-22B2-416D-AD5C-7BED1373ADAC}"/>
                </a:ext>
              </a:extLst>
            </p:cNvPr>
            <p:cNvSpPr/>
            <p:nvPr/>
          </p:nvSpPr>
          <p:spPr>
            <a:xfrm>
              <a:off x="5057390" y="1791964"/>
              <a:ext cx="828675" cy="29277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x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D4C5C09-42A9-C4C3-014D-01C3B1CCA821}"/>
              </a:ext>
            </a:extLst>
          </p:cNvPr>
          <p:cNvSpPr/>
          <p:nvPr/>
        </p:nvSpPr>
        <p:spPr>
          <a:xfrm>
            <a:off x="7943334" y="2453552"/>
            <a:ext cx="1447800" cy="121784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20K</a:t>
            </a:r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C36867F1-1517-4275-6EDA-9E4365151246}"/>
              </a:ext>
            </a:extLst>
          </p:cNvPr>
          <p:cNvCxnSpPr>
            <a:cxnSpLocks/>
          </p:cNvCxnSpPr>
          <p:nvPr/>
        </p:nvCxnSpPr>
        <p:spPr>
          <a:xfrm>
            <a:off x="4678300" y="3361879"/>
            <a:ext cx="3043834" cy="75975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3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BF917-8639-4DCB-AF05-3AD87E6CB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GC Works?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3D1E27-CCA1-4CCA-A53E-492F4D2AF2F9}"/>
              </a:ext>
            </a:extLst>
          </p:cNvPr>
          <p:cNvSpPr/>
          <p:nvPr/>
        </p:nvSpPr>
        <p:spPr>
          <a:xfrm>
            <a:off x="4488249" y="1404598"/>
            <a:ext cx="1433383" cy="6919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  <a:p>
            <a:pPr algn="ctr"/>
            <a:r>
              <a:rPr lang="en-US" b="1" dirty="0"/>
              <a:t>V:int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DDA858-B4BF-4360-93E3-856034D959FF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4488249" y="1750587"/>
            <a:ext cx="14333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FA1D33A-2FE9-417B-8DB7-10B4BBED87BE}"/>
              </a:ext>
            </a:extLst>
          </p:cNvPr>
          <p:cNvGraphicFramePr>
            <a:graphicFrameLocks noGrp="1"/>
          </p:cNvGraphicFramePr>
          <p:nvPr/>
        </p:nvGraphicFramePr>
        <p:xfrm>
          <a:off x="6826764" y="2676246"/>
          <a:ext cx="933279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957">
                  <a:extLst>
                    <a:ext uri="{9D8B030D-6E8A-4147-A177-3AD203B41FA5}">
                      <a16:colId xmlns:a16="http://schemas.microsoft.com/office/drawing/2014/main" val="1857192645"/>
                    </a:ext>
                  </a:extLst>
                </a:gridCol>
                <a:gridCol w="565322">
                  <a:extLst>
                    <a:ext uri="{9D8B030D-6E8A-4147-A177-3AD203B41FA5}">
                      <a16:colId xmlns:a16="http://schemas.microsoft.com/office/drawing/2014/main" val="31260669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258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51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313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13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002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745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59329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F14DF1A-0DEC-42AB-AB99-0A9F3C315BF3}"/>
              </a:ext>
            </a:extLst>
          </p:cNvPr>
          <p:cNvSpPr/>
          <p:nvPr/>
        </p:nvSpPr>
        <p:spPr>
          <a:xfrm>
            <a:off x="9203724" y="2096576"/>
            <a:ext cx="735914" cy="35463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20C9AA-692D-4611-AE7E-439A9D4EA71C}"/>
              </a:ext>
            </a:extLst>
          </p:cNvPr>
          <p:cNvSpPr txBox="1"/>
          <p:nvPr/>
        </p:nvSpPr>
        <p:spPr>
          <a:xfrm>
            <a:off x="6799242" y="2350163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ctr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6EF58C-0F44-400E-8414-28FD4471822A}"/>
              </a:ext>
            </a:extLst>
          </p:cNvPr>
          <p:cNvSpPr txBox="1"/>
          <p:nvPr/>
        </p:nvSpPr>
        <p:spPr>
          <a:xfrm>
            <a:off x="7226429" y="2343985"/>
            <a:ext cx="46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ptr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416AAB-1F95-40AB-A2B0-620C0DC0CED3}"/>
              </a:ext>
            </a:extLst>
          </p:cNvPr>
          <p:cNvSpPr txBox="1"/>
          <p:nvPr/>
        </p:nvSpPr>
        <p:spPr>
          <a:xfrm>
            <a:off x="8856645" y="203287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A7A390-9226-4B9E-9D71-9D01EBEE0ECD}"/>
              </a:ext>
            </a:extLst>
          </p:cNvPr>
          <p:cNvSpPr txBox="1"/>
          <p:nvPr/>
        </p:nvSpPr>
        <p:spPr>
          <a:xfrm>
            <a:off x="6526238" y="2713316"/>
            <a:ext cx="439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A3434-35C9-4C37-A68A-F0621CB0482A}"/>
              </a:ext>
            </a:extLst>
          </p:cNvPr>
          <p:cNvSpPr txBox="1"/>
          <p:nvPr/>
        </p:nvSpPr>
        <p:spPr>
          <a:xfrm>
            <a:off x="6526238" y="3053127"/>
            <a:ext cx="439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0B801B-9138-4822-AB17-E1F2ADD2FCF9}"/>
              </a:ext>
            </a:extLst>
          </p:cNvPr>
          <p:cNvSpPr txBox="1"/>
          <p:nvPr/>
        </p:nvSpPr>
        <p:spPr>
          <a:xfrm>
            <a:off x="6526238" y="3436550"/>
            <a:ext cx="4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64F05F-E3DF-4139-8354-BB3943B54B42}"/>
              </a:ext>
            </a:extLst>
          </p:cNvPr>
          <p:cNvSpPr txBox="1"/>
          <p:nvPr/>
        </p:nvSpPr>
        <p:spPr>
          <a:xfrm>
            <a:off x="203238" y="1538618"/>
            <a:ext cx="2482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a = new X(10);</a:t>
            </a:r>
          </a:p>
          <a:p>
            <a:r>
              <a:rPr lang="en-US" dirty="0"/>
              <a:t>X b = a;</a:t>
            </a:r>
          </a:p>
          <a:p>
            <a:r>
              <a:rPr lang="en-US" dirty="0"/>
              <a:t>a = new X(20);</a:t>
            </a:r>
          </a:p>
          <a:p>
            <a:r>
              <a:rPr lang="en-US" dirty="0"/>
              <a:t>b = a;</a:t>
            </a:r>
          </a:p>
          <a:p>
            <a:endParaRPr lang="en-US" dirty="0"/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965B3F62-D1D1-4481-9D67-BDCFEC5EEE0E}"/>
              </a:ext>
            </a:extLst>
          </p:cNvPr>
          <p:cNvCxnSpPr>
            <a:endCxn id="16" idx="1"/>
          </p:cNvCxnSpPr>
          <p:nvPr/>
        </p:nvCxnSpPr>
        <p:spPr>
          <a:xfrm flipV="1">
            <a:off x="7760043" y="2217544"/>
            <a:ext cx="1096602" cy="63686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row: Notched Right 25">
            <a:extLst>
              <a:ext uri="{FF2B5EF4-FFF2-40B4-BE49-F238E27FC236}">
                <a16:creationId xmlns:a16="http://schemas.microsoft.com/office/drawing/2014/main" id="{8A48B30D-D5B7-4F41-982C-A5764DB8B92E}"/>
              </a:ext>
            </a:extLst>
          </p:cNvPr>
          <p:cNvSpPr/>
          <p:nvPr/>
        </p:nvSpPr>
        <p:spPr>
          <a:xfrm rot="7817069">
            <a:off x="4096252" y="2278728"/>
            <a:ext cx="740466" cy="33225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A99AC57-A9E7-48DE-8441-9D5C63A9F8A0}"/>
              </a:ext>
            </a:extLst>
          </p:cNvPr>
          <p:cNvSpPr/>
          <p:nvPr/>
        </p:nvSpPr>
        <p:spPr>
          <a:xfrm>
            <a:off x="3588449" y="2730161"/>
            <a:ext cx="1023844" cy="408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V=10</a:t>
            </a:r>
          </a:p>
        </p:txBody>
      </p:sp>
      <p:cxnSp>
        <p:nvCxnSpPr>
          <p:cNvPr id="28" name="Connector: Curved 27">
            <a:extLst>
              <a:ext uri="{FF2B5EF4-FFF2-40B4-BE49-F238E27FC236}">
                <a16:creationId xmlns:a16="http://schemas.microsoft.com/office/drawing/2014/main" id="{462E1234-9617-4737-AF2B-790319067B0F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4041770" y="3237793"/>
            <a:ext cx="1201270" cy="4981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A277497-7D4A-4F23-BBE6-C35DA5A978EB}"/>
              </a:ext>
            </a:extLst>
          </p:cNvPr>
          <p:cNvGrpSpPr/>
          <p:nvPr/>
        </p:nvGrpSpPr>
        <p:grpSpPr>
          <a:xfrm>
            <a:off x="3694691" y="3551227"/>
            <a:ext cx="446989" cy="509309"/>
            <a:chOff x="3840806" y="3560829"/>
            <a:chExt cx="446989" cy="50930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40161FD-C968-431B-ACF2-00E55F39A737}"/>
                </a:ext>
              </a:extLst>
            </p:cNvPr>
            <p:cNvSpPr txBox="1"/>
            <p:nvPr/>
          </p:nvSpPr>
          <p:spPr>
            <a:xfrm>
              <a:off x="3892611" y="3560829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2C952B7-6A36-4B29-B8B5-E0A774BB3091}"/>
                </a:ext>
              </a:extLst>
            </p:cNvPr>
            <p:cNvSpPr/>
            <p:nvPr/>
          </p:nvSpPr>
          <p:spPr>
            <a:xfrm>
              <a:off x="3840806" y="3869771"/>
              <a:ext cx="446989" cy="2003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B08F5F7-7FB5-4E7B-B292-85F4AA8939C8}"/>
              </a:ext>
            </a:extLst>
          </p:cNvPr>
          <p:cNvGrpSpPr/>
          <p:nvPr/>
        </p:nvGrpSpPr>
        <p:grpSpPr>
          <a:xfrm>
            <a:off x="2598089" y="3420484"/>
            <a:ext cx="446989" cy="509309"/>
            <a:chOff x="3840806" y="3560829"/>
            <a:chExt cx="446989" cy="50930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33430C7-8423-4C56-B1CC-12DEC60B3B6B}"/>
                </a:ext>
              </a:extLst>
            </p:cNvPr>
            <p:cNvSpPr txBox="1"/>
            <p:nvPr/>
          </p:nvSpPr>
          <p:spPr>
            <a:xfrm>
              <a:off x="3892611" y="356082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7E12800-E8C7-42E7-986F-FCB86CBB6770}"/>
                </a:ext>
              </a:extLst>
            </p:cNvPr>
            <p:cNvSpPr/>
            <p:nvPr/>
          </p:nvSpPr>
          <p:spPr>
            <a:xfrm>
              <a:off x="3840806" y="3869771"/>
              <a:ext cx="446989" cy="2003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</p:grp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975B5590-500E-46EA-8126-378666054978}"/>
              </a:ext>
            </a:extLst>
          </p:cNvPr>
          <p:cNvCxnSpPr>
            <a:cxnSpLocks/>
            <a:stCxn id="24" idx="3"/>
            <a:endCxn id="35" idx="2"/>
          </p:cNvCxnSpPr>
          <p:nvPr/>
        </p:nvCxnSpPr>
        <p:spPr>
          <a:xfrm flipV="1">
            <a:off x="2956388" y="2994557"/>
            <a:ext cx="1947262" cy="61059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975A6DE1-293E-41AF-8CFD-16902A543A9B}"/>
              </a:ext>
            </a:extLst>
          </p:cNvPr>
          <p:cNvSpPr/>
          <p:nvPr/>
        </p:nvSpPr>
        <p:spPr>
          <a:xfrm>
            <a:off x="9203724" y="2096576"/>
            <a:ext cx="735914" cy="3693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V=20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1DEA42-62DD-45CF-BF86-F035943FBD03}"/>
              </a:ext>
            </a:extLst>
          </p:cNvPr>
          <p:cNvSpPr txBox="1"/>
          <p:nvPr/>
        </p:nvSpPr>
        <p:spPr>
          <a:xfrm>
            <a:off x="8868519" y="241456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BB1D0B7-2A33-4DBF-A225-08C3DB0AF127}"/>
              </a:ext>
            </a:extLst>
          </p:cNvPr>
          <p:cNvSpPr/>
          <p:nvPr/>
        </p:nvSpPr>
        <p:spPr>
          <a:xfrm>
            <a:off x="4903650" y="2790334"/>
            <a:ext cx="1023844" cy="408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V=20</a:t>
            </a:r>
          </a:p>
        </p:txBody>
      </p:sp>
      <p:sp>
        <p:nvSpPr>
          <p:cNvPr id="36" name="Arrow: Notched Right 35">
            <a:extLst>
              <a:ext uri="{FF2B5EF4-FFF2-40B4-BE49-F238E27FC236}">
                <a16:creationId xmlns:a16="http://schemas.microsoft.com/office/drawing/2014/main" id="{D82AC6EE-18F5-4C05-8043-FD47DF4275D7}"/>
              </a:ext>
            </a:extLst>
          </p:cNvPr>
          <p:cNvSpPr/>
          <p:nvPr/>
        </p:nvSpPr>
        <p:spPr>
          <a:xfrm rot="3746945">
            <a:off x="4889553" y="2256198"/>
            <a:ext cx="740466" cy="33225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DDD6F48B-B3FF-48F8-8A4C-3B488799C115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7636877" y="2217544"/>
            <a:ext cx="1219768" cy="99887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89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FFA28-EF04-4825-BE29-C1CCCD734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GC: Island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53CAE1-5112-467B-9528-8DB6924CDB7E}"/>
              </a:ext>
            </a:extLst>
          </p:cNvPr>
          <p:cNvSpPr/>
          <p:nvPr/>
        </p:nvSpPr>
        <p:spPr>
          <a:xfrm>
            <a:off x="2115877" y="1801379"/>
            <a:ext cx="654910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5E8EDF-0AC6-4FAC-AC03-9D8CB4537287}"/>
              </a:ext>
            </a:extLst>
          </p:cNvPr>
          <p:cNvSpPr/>
          <p:nvPr/>
        </p:nvSpPr>
        <p:spPr>
          <a:xfrm>
            <a:off x="6096000" y="3425022"/>
            <a:ext cx="654910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0A9E75-76DE-4B55-AF21-BA017E1D1B02}"/>
              </a:ext>
            </a:extLst>
          </p:cNvPr>
          <p:cNvSpPr/>
          <p:nvPr/>
        </p:nvSpPr>
        <p:spPr>
          <a:xfrm>
            <a:off x="1315656" y="4976030"/>
            <a:ext cx="654910" cy="34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49E390-8489-41E7-9ACC-5EDDCA58B258}"/>
              </a:ext>
            </a:extLst>
          </p:cNvPr>
          <p:cNvCxnSpPr>
            <a:cxnSpLocks/>
            <a:stCxn id="5" idx="5"/>
            <a:endCxn id="10" idx="0"/>
          </p:cNvCxnSpPr>
          <p:nvPr/>
        </p:nvCxnSpPr>
        <p:spPr>
          <a:xfrm>
            <a:off x="3837019" y="2868378"/>
            <a:ext cx="678923" cy="761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9D24FD-044C-4A80-B122-0FA3163F283D}"/>
              </a:ext>
            </a:extLst>
          </p:cNvPr>
          <p:cNvCxnSpPr>
            <a:cxnSpLocks/>
            <a:stCxn id="29" idx="1"/>
            <a:endCxn id="15" idx="6"/>
          </p:cNvCxnSpPr>
          <p:nvPr/>
        </p:nvCxnSpPr>
        <p:spPr>
          <a:xfrm flipH="1" flipV="1">
            <a:off x="3110218" y="4026553"/>
            <a:ext cx="1170434" cy="294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A81AD07-D8EB-4ACF-A577-700AD949E094}"/>
              </a:ext>
            </a:extLst>
          </p:cNvPr>
          <p:cNvCxnSpPr>
            <a:cxnSpLocks/>
            <a:stCxn id="26" idx="0"/>
            <a:endCxn id="5" idx="3"/>
          </p:cNvCxnSpPr>
          <p:nvPr/>
        </p:nvCxnSpPr>
        <p:spPr>
          <a:xfrm flipV="1">
            <a:off x="2700594" y="2868378"/>
            <a:ext cx="534323" cy="799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D2FE985E-3C1D-474D-9257-680E8A785BEA}"/>
              </a:ext>
            </a:extLst>
          </p:cNvPr>
          <p:cNvSpPr/>
          <p:nvPr/>
        </p:nvSpPr>
        <p:spPr>
          <a:xfrm>
            <a:off x="3492808" y="5149024"/>
            <a:ext cx="851500" cy="8570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DD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48C0D9FE-5F6E-4FE2-BEF5-7EF03A160383}"/>
              </a:ext>
            </a:extLst>
          </p:cNvPr>
          <p:cNvCxnSpPr>
            <a:cxnSpLocks/>
            <a:endCxn id="15" idx="2"/>
          </p:cNvCxnSpPr>
          <p:nvPr/>
        </p:nvCxnSpPr>
        <p:spPr>
          <a:xfrm rot="5400000" flipH="1" flipV="1">
            <a:off x="1529076" y="4246390"/>
            <a:ext cx="949478" cy="50980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03477CBC-E54D-406C-86B7-D1AC794DFA3B}"/>
              </a:ext>
            </a:extLst>
          </p:cNvPr>
          <p:cNvCxnSpPr>
            <a:cxnSpLocks/>
            <a:stCxn id="12" idx="1"/>
            <a:endCxn id="10" idx="6"/>
          </p:cNvCxnSpPr>
          <p:nvPr/>
        </p:nvCxnSpPr>
        <p:spPr>
          <a:xfrm rot="10800000" flipV="1">
            <a:off x="4941692" y="3598017"/>
            <a:ext cx="1154308" cy="46073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64675923-AE95-4AA3-83F1-FAF0E6786B71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770787" y="1974374"/>
            <a:ext cx="464130" cy="28796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DE1530-D39C-40F1-A487-A13F6AF6D18F}"/>
              </a:ext>
            </a:extLst>
          </p:cNvPr>
          <p:cNvGrpSpPr/>
          <p:nvPr/>
        </p:nvGrpSpPr>
        <p:grpSpPr>
          <a:xfrm>
            <a:off x="3110218" y="2136820"/>
            <a:ext cx="851500" cy="857074"/>
            <a:chOff x="3110218" y="2136820"/>
            <a:chExt cx="851500" cy="85707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9717870-8543-4D3A-9624-4DE368587653}"/>
                </a:ext>
              </a:extLst>
            </p:cNvPr>
            <p:cNvSpPr/>
            <p:nvPr/>
          </p:nvSpPr>
          <p:spPr>
            <a:xfrm>
              <a:off x="3110218" y="2136820"/>
              <a:ext cx="851500" cy="85707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AA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50B9114-590B-4FAF-9B67-12C4E09CC578}"/>
                </a:ext>
              </a:extLst>
            </p:cNvPr>
            <p:cNvSpPr/>
            <p:nvPr/>
          </p:nvSpPr>
          <p:spPr>
            <a:xfrm>
              <a:off x="3301318" y="2697703"/>
              <a:ext cx="470580" cy="263022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/>
                <a:t>Sibling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D3B55B2-EC0A-4E82-BD81-C3B6796AC2D9}"/>
              </a:ext>
            </a:extLst>
          </p:cNvPr>
          <p:cNvGrpSpPr/>
          <p:nvPr/>
        </p:nvGrpSpPr>
        <p:grpSpPr>
          <a:xfrm>
            <a:off x="2258718" y="3598016"/>
            <a:ext cx="851500" cy="857074"/>
            <a:chOff x="2258718" y="3598016"/>
            <a:chExt cx="851500" cy="857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B43C236-4F17-4737-94EB-6DA932B8B43D}"/>
                </a:ext>
              </a:extLst>
            </p:cNvPr>
            <p:cNvSpPr/>
            <p:nvPr/>
          </p:nvSpPr>
          <p:spPr>
            <a:xfrm>
              <a:off x="2258718" y="3598016"/>
              <a:ext cx="851500" cy="85707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CC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1F4383-A0B6-499F-9C10-77704CE85247}"/>
                </a:ext>
              </a:extLst>
            </p:cNvPr>
            <p:cNvSpPr/>
            <p:nvPr/>
          </p:nvSpPr>
          <p:spPr>
            <a:xfrm>
              <a:off x="2465304" y="3667498"/>
              <a:ext cx="470580" cy="263022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/>
                <a:t>Sibling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5378F49-7A60-4DF8-8B6D-A2B458886C4C}"/>
              </a:ext>
            </a:extLst>
          </p:cNvPr>
          <p:cNvGrpSpPr/>
          <p:nvPr/>
        </p:nvGrpSpPr>
        <p:grpSpPr>
          <a:xfrm>
            <a:off x="4090192" y="3630218"/>
            <a:ext cx="851500" cy="857074"/>
            <a:chOff x="4090192" y="3630218"/>
            <a:chExt cx="851500" cy="857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8ABEA0D-D94A-4E8B-8F57-7B5D1A614BFF}"/>
                </a:ext>
              </a:extLst>
            </p:cNvPr>
            <p:cNvSpPr/>
            <p:nvPr/>
          </p:nvSpPr>
          <p:spPr>
            <a:xfrm>
              <a:off x="4090192" y="3630218"/>
              <a:ext cx="851500" cy="85707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BB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850501E-BD81-498F-B28C-B7282C0920F4}"/>
                </a:ext>
              </a:extLst>
            </p:cNvPr>
            <p:cNvSpPr/>
            <p:nvPr/>
          </p:nvSpPr>
          <p:spPr>
            <a:xfrm>
              <a:off x="4280652" y="4189433"/>
              <a:ext cx="470580" cy="263022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100" dirty="0"/>
                <a:t>Sibling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CB3B217D-9583-4480-8FA5-BFA024F993E5}"/>
              </a:ext>
            </a:extLst>
          </p:cNvPr>
          <p:cNvSpPr/>
          <p:nvPr/>
        </p:nvSpPr>
        <p:spPr>
          <a:xfrm>
            <a:off x="3697556" y="5689120"/>
            <a:ext cx="470580" cy="26302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Sibling</a:t>
            </a:r>
          </a:p>
        </p:txBody>
      </p:sp>
    </p:spTree>
    <p:extLst>
      <p:ext uri="{BB962C8B-B14F-4D97-AF65-F5344CB8AC3E}">
        <p14:creationId xmlns:p14="http://schemas.microsoft.com/office/powerpoint/2010/main" val="2593712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173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GC</vt:lpstr>
      <vt:lpstr>Dynamic Allocation Issues in C/C++</vt:lpstr>
      <vt:lpstr>Memory Leaking in C/C++</vt:lpstr>
      <vt:lpstr>Memory Fragmentation in C/C++</vt:lpstr>
      <vt:lpstr>How GC Works?</vt:lpstr>
      <vt:lpstr>GC: Island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Staff01</cp:lastModifiedBy>
  <cp:revision>30</cp:revision>
  <dcterms:created xsi:type="dcterms:W3CDTF">2021-01-14T00:45:48Z</dcterms:created>
  <dcterms:modified xsi:type="dcterms:W3CDTF">2023-11-08T08:47:54Z</dcterms:modified>
</cp:coreProperties>
</file>