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6" r:id="rId10"/>
    <p:sldId id="264" r:id="rId11"/>
    <p:sldId id="265" r:id="rId12"/>
    <p:sldId id="268" r:id="rId13"/>
    <p:sldId id="269"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C45D2-4F0B-4E03-8551-9BD90A156E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5F23CDC-E591-4385-9FEA-2292A412C9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D1E38B-B8B2-495C-B57F-3EF34D787290}"/>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88A351EF-ABD2-4DFF-910E-940F7858E7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CD7BA9-DF0A-429A-A3BC-7C8EE8AD7152}"/>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374166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85420-8A96-430E-9DB3-2CF9A6AFC0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59937F9-7B7A-4B69-87A6-3BB124B6F4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B358F9-3D53-4D41-B199-F4C506FC60AC}"/>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7E0B2794-7F56-4862-A683-4E6DA5B219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2A6BA6-DB4E-4300-A50D-3E19269389B0}"/>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155588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DA91CD-5C34-4BEC-A8B2-36034F89CA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4CA1BA-8AF3-478A-B3EB-D21CBBA23F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74F22-1EB0-4BA8-8C7F-C318D8A25AF4}"/>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0E88F162-0C4B-4D54-B65A-4C66505468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CECBB4-7F1A-49ED-9609-1D41015734CE}"/>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2548516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2095F-79BD-4F8B-8B11-C28A477C41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C8D7BE-23A5-4948-A262-DC35F86401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FB3908-AD4B-4B82-9941-9D85424FF4B0}"/>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9A5E5FD4-C98E-4FE8-A82C-4E7E1751E4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4FB8D5-42EC-4917-B54D-4E5C52614265}"/>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414398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45F02-4B9D-46FC-B38A-0786941F05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AB082B-51E9-4E1C-8D9E-A680CC475F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CC6A67D-7364-4C1A-A1A8-F0DFA8CEDA21}"/>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1679E59C-DB67-4EAE-BD82-AD0777B1A4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831ED-7AEA-44EF-AD09-37C55CAC9E85}"/>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385904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7EF97-69D3-486B-B664-FDA62EFACD7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80435D-7959-4D56-9681-29C6731A2C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1F6E00-E845-4DFB-8824-D34720BDB6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009C5CC-7289-4EB4-9BD8-56500F14D65E}"/>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6" name="Footer Placeholder 5">
            <a:extLst>
              <a:ext uri="{FF2B5EF4-FFF2-40B4-BE49-F238E27FC236}">
                <a16:creationId xmlns:a16="http://schemas.microsoft.com/office/drawing/2014/main" id="{957BAF3C-7EA6-4A15-99C2-D3AF4D9832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154BAD-2518-4923-B0ED-BB10CE9D410D}"/>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2466746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B666C-E8DD-455D-965A-CD8C525A21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E6F990-8BD8-404B-BF05-EE7A2FD905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2FCECA-AAF7-4B70-B88E-840670E6F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2A29BF-1833-4BEC-9C22-4329B16BF7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B029C2-E322-4F05-BF4B-B2A332DDBC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58244D-E663-417A-AF35-3F34F2661D60}"/>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8" name="Footer Placeholder 7">
            <a:extLst>
              <a:ext uri="{FF2B5EF4-FFF2-40B4-BE49-F238E27FC236}">
                <a16:creationId xmlns:a16="http://schemas.microsoft.com/office/drawing/2014/main" id="{AB90C0BC-6FA2-4689-8DE0-31D7440A55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29BA18-8BFE-4D1F-B7FF-FE7B7DE362C9}"/>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3043176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A6240-3E39-49CD-93DB-4FA4298DDD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131ECF9-1AD9-4364-8EA8-1677710DEE8A}"/>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4" name="Footer Placeholder 3">
            <a:extLst>
              <a:ext uri="{FF2B5EF4-FFF2-40B4-BE49-F238E27FC236}">
                <a16:creationId xmlns:a16="http://schemas.microsoft.com/office/drawing/2014/main" id="{B05C88C8-3765-4962-BA78-6AF36C98C6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A6C5FB7-4919-41F1-B8EB-E9B2C5911F7E}"/>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2748016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CB0A2-5EA1-4E5A-809F-1C682DB57683}"/>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3" name="Footer Placeholder 2">
            <a:extLst>
              <a:ext uri="{FF2B5EF4-FFF2-40B4-BE49-F238E27FC236}">
                <a16:creationId xmlns:a16="http://schemas.microsoft.com/office/drawing/2014/main" id="{AD082895-F9B0-40EB-82DC-B609A86D8F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F184F0-485F-42FF-BF45-5226434F53BF}"/>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679758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8751-8CB9-4DF5-8F8A-7D954DB28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754CA-F893-44F3-948E-92300FD4C1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837609-737B-4234-9E96-E8E20F2C3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B9CBC9-C2D0-4B50-AF7C-D7BA941695C0}"/>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6" name="Footer Placeholder 5">
            <a:extLst>
              <a:ext uri="{FF2B5EF4-FFF2-40B4-BE49-F238E27FC236}">
                <a16:creationId xmlns:a16="http://schemas.microsoft.com/office/drawing/2014/main" id="{E92F0144-AD79-462E-8BA6-33ABCC790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DCEA94-8998-406D-8110-7D4D051B84DF}"/>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94924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17885-F7EB-43F3-8A7D-E2256B8A0D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204BA5D-682E-4E27-A747-2E79D614EA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6A3688-7207-46CB-9E5C-9AA0F7FC3E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3F431B-8B06-46FE-A6F8-D3FF522DE218}"/>
              </a:ext>
            </a:extLst>
          </p:cNvPr>
          <p:cNvSpPr>
            <a:spLocks noGrp="1"/>
          </p:cNvSpPr>
          <p:nvPr>
            <p:ph type="dt" sz="half" idx="10"/>
          </p:nvPr>
        </p:nvSpPr>
        <p:spPr/>
        <p:txBody>
          <a:bodyPr/>
          <a:lstStyle/>
          <a:p>
            <a:fld id="{6F333FF9-F027-44CF-A4BD-64FD1A87AE14}" type="datetimeFigureOut">
              <a:rPr lang="en-US" smtClean="0"/>
              <a:t>4/2/2021</a:t>
            </a:fld>
            <a:endParaRPr lang="en-US"/>
          </a:p>
        </p:txBody>
      </p:sp>
      <p:sp>
        <p:nvSpPr>
          <p:cNvPr id="6" name="Footer Placeholder 5">
            <a:extLst>
              <a:ext uri="{FF2B5EF4-FFF2-40B4-BE49-F238E27FC236}">
                <a16:creationId xmlns:a16="http://schemas.microsoft.com/office/drawing/2014/main" id="{99D6CB71-3255-4047-9058-AB708EB113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15FF62-742F-4807-BAFE-68F33CA7B3B3}"/>
              </a:ext>
            </a:extLst>
          </p:cNvPr>
          <p:cNvSpPr>
            <a:spLocks noGrp="1"/>
          </p:cNvSpPr>
          <p:nvPr>
            <p:ph type="sldNum" sz="quarter" idx="12"/>
          </p:nvPr>
        </p:nvSpPr>
        <p:spPr/>
        <p:txBody>
          <a:bodyPr/>
          <a:lstStyle/>
          <a:p>
            <a:fld id="{BEFDE612-4DB0-4437-BB31-03733E9F322A}" type="slidenum">
              <a:rPr lang="en-US" smtClean="0"/>
              <a:t>‹#›</a:t>
            </a:fld>
            <a:endParaRPr lang="en-US"/>
          </a:p>
        </p:txBody>
      </p:sp>
    </p:spTree>
    <p:extLst>
      <p:ext uri="{BB962C8B-B14F-4D97-AF65-F5344CB8AC3E}">
        <p14:creationId xmlns:p14="http://schemas.microsoft.com/office/powerpoint/2010/main" val="207622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39B484D-4582-4DDD-8AA3-494874D0C1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E5C11C8-5F8D-4150-8EE4-259B5967485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C1B708-6084-45BD-AFD9-0F9AC9EC12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333FF9-F027-44CF-A4BD-64FD1A87AE14}" type="datetimeFigureOut">
              <a:rPr lang="en-US" smtClean="0"/>
              <a:t>4/2/2021</a:t>
            </a:fld>
            <a:endParaRPr lang="en-US"/>
          </a:p>
        </p:txBody>
      </p:sp>
      <p:sp>
        <p:nvSpPr>
          <p:cNvPr id="5" name="Footer Placeholder 4">
            <a:extLst>
              <a:ext uri="{FF2B5EF4-FFF2-40B4-BE49-F238E27FC236}">
                <a16:creationId xmlns:a16="http://schemas.microsoft.com/office/drawing/2014/main" id="{74E9EB10-34F2-4B5D-BFD8-911ADD3562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C1108B-2CF7-47DC-8056-38A119A360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FDE612-4DB0-4437-BB31-03733E9F322A}" type="slidenum">
              <a:rPr lang="en-US" smtClean="0"/>
              <a:t>‹#›</a:t>
            </a:fld>
            <a:endParaRPr lang="en-US"/>
          </a:p>
        </p:txBody>
      </p:sp>
    </p:spTree>
    <p:extLst>
      <p:ext uri="{BB962C8B-B14F-4D97-AF65-F5344CB8AC3E}">
        <p14:creationId xmlns:p14="http://schemas.microsoft.com/office/powerpoint/2010/main" val="2707390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222ED-C0D4-4659-A598-B28A26E625B0}"/>
              </a:ext>
            </a:extLst>
          </p:cNvPr>
          <p:cNvSpPr>
            <a:spLocks noGrp="1"/>
          </p:cNvSpPr>
          <p:nvPr>
            <p:ph type="ctrTitle"/>
          </p:nvPr>
        </p:nvSpPr>
        <p:spPr/>
        <p:txBody>
          <a:bodyPr/>
          <a:lstStyle/>
          <a:p>
            <a:r>
              <a:rPr lang="en-US" dirty="0"/>
              <a:t>NIO</a:t>
            </a:r>
          </a:p>
        </p:txBody>
      </p:sp>
      <p:sp>
        <p:nvSpPr>
          <p:cNvPr id="3" name="Subtitle 2">
            <a:extLst>
              <a:ext uri="{FF2B5EF4-FFF2-40B4-BE49-F238E27FC236}">
                <a16:creationId xmlns:a16="http://schemas.microsoft.com/office/drawing/2014/main" id="{0C49B8E4-04C8-4E40-8FEF-2CB37DE84D52}"/>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394653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3933-FADC-401B-975E-8747DD9D04AF}"/>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1516FFAA-401E-4EB8-A770-45A51936E4FF}"/>
              </a:ext>
            </a:extLst>
          </p:cNvPr>
          <p:cNvSpPr>
            <a:spLocks noGrp="1"/>
          </p:cNvSpPr>
          <p:nvPr>
            <p:ph idx="1"/>
          </p:nvPr>
        </p:nvSpPr>
        <p:spPr>
          <a:xfrm>
            <a:off x="838200" y="1825625"/>
            <a:ext cx="10515600" cy="4667250"/>
          </a:xfrm>
        </p:spPr>
        <p:txBody>
          <a:bodyPr>
            <a:normAutofit fontScale="70000" lnSpcReduction="20000"/>
          </a:bodyPr>
          <a:lstStyle/>
          <a:p>
            <a:r>
              <a:rPr lang="en-US" b="1" i="0" dirty="0">
                <a:solidFill>
                  <a:srgbClr val="000000"/>
                </a:solidFill>
                <a:effectLst/>
                <a:latin typeface="arial" panose="020B0604020202020204" pitchFamily="34" charset="0"/>
              </a:rPr>
              <a:t>Buffer Capacity, Position and Limit</a:t>
            </a:r>
          </a:p>
          <a:p>
            <a:pPr lvl="1"/>
            <a:r>
              <a:rPr lang="en-US" b="1" dirty="0"/>
              <a:t>Limit</a:t>
            </a:r>
            <a:r>
              <a:rPr lang="en-US" dirty="0"/>
              <a:t> - In write mode the limit of a Buffer is the limit of how much data you can write into the buffer. In write mode the limit is equal to the capacity of the Buffer.</a:t>
            </a:r>
          </a:p>
          <a:p>
            <a:pPr lvl="1"/>
            <a:endParaRPr lang="en-US" dirty="0"/>
          </a:p>
          <a:p>
            <a:pPr lvl="1" indent="-3175">
              <a:buNone/>
            </a:pPr>
            <a:r>
              <a:rPr lang="en-US" dirty="0"/>
              <a:t>When flipping the Buffer into read mode, limit means the limit of how much data you can read from the data. Therefore, when flipping a Buffer into read mode, limit is set to write position of the write mode. In other words, you can read as many bytes as were written (limit is set to the number of bytes written, which is marked by position).</a:t>
            </a:r>
          </a:p>
          <a:p>
            <a:pPr lvl="1" indent="-3175"/>
            <a:endParaRPr lang="en-US" dirty="0"/>
          </a:p>
          <a:p>
            <a:pPr lvl="1"/>
            <a:r>
              <a:rPr lang="en-US" b="1" dirty="0"/>
              <a:t>Buffer Types</a:t>
            </a:r>
            <a:r>
              <a:rPr lang="en-US" dirty="0"/>
              <a:t> - Java NIO comes with the following Buffer types:</a:t>
            </a:r>
          </a:p>
          <a:p>
            <a:pPr lvl="2"/>
            <a:r>
              <a:rPr lang="en-US" dirty="0" err="1"/>
              <a:t>ByteBuffer</a:t>
            </a:r>
            <a:endParaRPr lang="en-US" dirty="0"/>
          </a:p>
          <a:p>
            <a:pPr lvl="2"/>
            <a:r>
              <a:rPr lang="en-US" dirty="0" err="1"/>
              <a:t>MappedByteBuffer</a:t>
            </a:r>
            <a:endParaRPr lang="en-US" dirty="0"/>
          </a:p>
          <a:p>
            <a:pPr lvl="2"/>
            <a:r>
              <a:rPr lang="en-US" dirty="0" err="1"/>
              <a:t>CharBuffer</a:t>
            </a:r>
            <a:endParaRPr lang="en-US" dirty="0"/>
          </a:p>
          <a:p>
            <a:pPr lvl="2"/>
            <a:r>
              <a:rPr lang="en-US" dirty="0" err="1"/>
              <a:t>DoubleBuffer</a:t>
            </a:r>
            <a:endParaRPr lang="en-US" dirty="0"/>
          </a:p>
          <a:p>
            <a:pPr lvl="2"/>
            <a:r>
              <a:rPr lang="en-US" dirty="0" err="1"/>
              <a:t>FloatBuffer</a:t>
            </a:r>
            <a:endParaRPr lang="en-US" dirty="0"/>
          </a:p>
          <a:p>
            <a:pPr lvl="2"/>
            <a:r>
              <a:rPr lang="en-US" dirty="0" err="1"/>
              <a:t>IntBuffer</a:t>
            </a:r>
            <a:endParaRPr lang="en-US" dirty="0"/>
          </a:p>
          <a:p>
            <a:pPr lvl="2"/>
            <a:r>
              <a:rPr lang="en-US" dirty="0" err="1"/>
              <a:t>LongBuffer</a:t>
            </a:r>
            <a:endParaRPr lang="en-US" dirty="0"/>
          </a:p>
          <a:p>
            <a:pPr lvl="2"/>
            <a:r>
              <a:rPr lang="en-US" dirty="0" err="1"/>
              <a:t>ShortBuffer</a:t>
            </a:r>
            <a:endParaRPr lang="en-US" dirty="0"/>
          </a:p>
          <a:p>
            <a:pPr marL="682625" lvl="1" indent="0">
              <a:buNone/>
            </a:pPr>
            <a:r>
              <a:rPr lang="en-US" dirty="0"/>
              <a:t>As you can see, these Buffer types represent different data types. In other words, they let you work with the bytes in the buffer as char, short, int, long, float or double instead.</a:t>
            </a:r>
          </a:p>
        </p:txBody>
      </p:sp>
    </p:spTree>
    <p:extLst>
      <p:ext uri="{BB962C8B-B14F-4D97-AF65-F5344CB8AC3E}">
        <p14:creationId xmlns:p14="http://schemas.microsoft.com/office/powerpoint/2010/main" val="160033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F9865-9084-4FC0-B6E1-FF07BEEF1532}"/>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Files</a:t>
            </a:r>
            <a:endParaRPr lang="en-US" dirty="0"/>
          </a:p>
        </p:txBody>
      </p:sp>
      <p:sp>
        <p:nvSpPr>
          <p:cNvPr id="3" name="Content Placeholder 2">
            <a:extLst>
              <a:ext uri="{FF2B5EF4-FFF2-40B4-BE49-F238E27FC236}">
                <a16:creationId xmlns:a16="http://schemas.microsoft.com/office/drawing/2014/main" id="{72F74784-2AC5-4A84-9680-A48B9BA6AFED}"/>
              </a:ext>
            </a:extLst>
          </p:cNvPr>
          <p:cNvSpPr>
            <a:spLocks noGrp="1"/>
          </p:cNvSpPr>
          <p:nvPr>
            <p:ph idx="1"/>
          </p:nvPr>
        </p:nvSpPr>
        <p:spPr/>
        <p:txBody>
          <a:bodyPr/>
          <a:lstStyle/>
          <a:p>
            <a:r>
              <a:rPr lang="en-US" dirty="0"/>
              <a:t>The Java NIO Files class (</a:t>
            </a:r>
            <a:r>
              <a:rPr lang="en-US" dirty="0" err="1"/>
              <a:t>java.nio.file.Files</a:t>
            </a:r>
            <a:r>
              <a:rPr lang="en-US" dirty="0"/>
              <a:t>) provides several methods for manipulating files in the file system. This Java NIO Files tutorial will cover the most commonly used of these methods. The Files class contains many methods, so check the </a:t>
            </a:r>
            <a:r>
              <a:rPr lang="en-US" dirty="0" err="1"/>
              <a:t>JavaDoc</a:t>
            </a:r>
            <a:r>
              <a:rPr lang="en-US" dirty="0"/>
              <a:t> too, if you need a method that is not described here. The Files class just might have a method for it still.</a:t>
            </a:r>
          </a:p>
          <a:p>
            <a:r>
              <a:rPr lang="en-US" dirty="0"/>
              <a:t>The </a:t>
            </a:r>
            <a:r>
              <a:rPr lang="en-US" dirty="0" err="1"/>
              <a:t>java.nio.file.Files</a:t>
            </a:r>
            <a:r>
              <a:rPr lang="en-US" dirty="0"/>
              <a:t> class works with </a:t>
            </a:r>
            <a:r>
              <a:rPr lang="en-US" dirty="0" err="1"/>
              <a:t>java.nio.file.Path</a:t>
            </a:r>
            <a:r>
              <a:rPr lang="en-US" dirty="0"/>
              <a:t> instances, so you need to understand the Path class before you can work with the Files class.</a:t>
            </a:r>
          </a:p>
        </p:txBody>
      </p:sp>
    </p:spTree>
    <p:extLst>
      <p:ext uri="{BB962C8B-B14F-4D97-AF65-F5344CB8AC3E}">
        <p14:creationId xmlns:p14="http://schemas.microsoft.com/office/powerpoint/2010/main" val="3302581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9B0B-84F7-42F8-A1AA-1AC827A85196}"/>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Files</a:t>
            </a:r>
            <a:endParaRPr lang="en-US" dirty="0"/>
          </a:p>
        </p:txBody>
      </p:sp>
      <p:sp>
        <p:nvSpPr>
          <p:cNvPr id="3" name="Content Placeholder 2">
            <a:extLst>
              <a:ext uri="{FF2B5EF4-FFF2-40B4-BE49-F238E27FC236}">
                <a16:creationId xmlns:a16="http://schemas.microsoft.com/office/drawing/2014/main" id="{900E38EC-464D-4C8C-BA91-FE185F44DAE8}"/>
              </a:ext>
            </a:extLst>
          </p:cNvPr>
          <p:cNvSpPr>
            <a:spLocks noGrp="1"/>
          </p:cNvSpPr>
          <p:nvPr>
            <p:ph idx="1"/>
          </p:nvPr>
        </p:nvSpPr>
        <p:spPr>
          <a:xfrm>
            <a:off x="838200" y="1825624"/>
            <a:ext cx="10515600" cy="4935783"/>
          </a:xfrm>
        </p:spPr>
        <p:txBody>
          <a:bodyPr>
            <a:normAutofit/>
          </a:bodyPr>
          <a:lstStyle/>
          <a:p>
            <a:r>
              <a:rPr lang="en-US" b="1" dirty="0" err="1"/>
              <a:t>Files.exists</a:t>
            </a:r>
            <a:r>
              <a:rPr lang="en-US" b="1" dirty="0"/>
              <a:t>()</a:t>
            </a:r>
          </a:p>
          <a:p>
            <a:pPr lvl="1"/>
            <a:r>
              <a:rPr lang="en-US" dirty="0"/>
              <a:t>The </a:t>
            </a:r>
            <a:r>
              <a:rPr lang="en-US" dirty="0" err="1"/>
              <a:t>Files.exists</a:t>
            </a:r>
            <a:r>
              <a:rPr lang="en-US" dirty="0"/>
              <a:t>() method checks if a given Path exists in the file system.</a:t>
            </a:r>
          </a:p>
          <a:p>
            <a:pPr lvl="1"/>
            <a:r>
              <a:rPr lang="en-US" dirty="0"/>
              <a:t>It is possible to create Path instances that do not exist in the file system. For instance, if you plan to create a new directory, you would first create the corresponding Path instance, and then create the directory.</a:t>
            </a:r>
          </a:p>
          <a:p>
            <a:pPr lvl="1"/>
            <a:r>
              <a:rPr lang="en-US" dirty="0"/>
              <a:t>Since Path instances may or may not point to paths that exist in the file system, you can use the </a:t>
            </a:r>
            <a:r>
              <a:rPr lang="en-US" dirty="0" err="1"/>
              <a:t>Files.exists</a:t>
            </a:r>
            <a:r>
              <a:rPr lang="en-US" dirty="0"/>
              <a:t>() method to determine if they do (in case you need to check that).</a:t>
            </a:r>
          </a:p>
          <a:p>
            <a:r>
              <a:rPr lang="en-US" b="1" dirty="0" err="1"/>
              <a:t>Files.createDirectory</a:t>
            </a:r>
            <a:r>
              <a:rPr lang="en-US" b="1" dirty="0"/>
              <a:t>()</a:t>
            </a:r>
          </a:p>
          <a:p>
            <a:pPr lvl="1"/>
            <a:r>
              <a:rPr lang="en-US" dirty="0"/>
              <a:t>The </a:t>
            </a:r>
            <a:r>
              <a:rPr lang="en-US" dirty="0" err="1"/>
              <a:t>Files.createDirectory</a:t>
            </a:r>
            <a:r>
              <a:rPr lang="en-US" dirty="0"/>
              <a:t>() method creates a new directory from a Path instance.</a:t>
            </a:r>
          </a:p>
        </p:txBody>
      </p:sp>
    </p:spTree>
    <p:extLst>
      <p:ext uri="{BB962C8B-B14F-4D97-AF65-F5344CB8AC3E}">
        <p14:creationId xmlns:p14="http://schemas.microsoft.com/office/powerpoint/2010/main" val="2381162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9B0B-84F7-42F8-A1AA-1AC827A85196}"/>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Files</a:t>
            </a:r>
            <a:endParaRPr lang="en-US" dirty="0"/>
          </a:p>
        </p:txBody>
      </p:sp>
      <p:sp>
        <p:nvSpPr>
          <p:cNvPr id="3" name="Content Placeholder 2">
            <a:extLst>
              <a:ext uri="{FF2B5EF4-FFF2-40B4-BE49-F238E27FC236}">
                <a16:creationId xmlns:a16="http://schemas.microsoft.com/office/drawing/2014/main" id="{900E38EC-464D-4C8C-BA91-FE185F44DAE8}"/>
              </a:ext>
            </a:extLst>
          </p:cNvPr>
          <p:cNvSpPr>
            <a:spLocks noGrp="1"/>
          </p:cNvSpPr>
          <p:nvPr>
            <p:ph idx="1"/>
          </p:nvPr>
        </p:nvSpPr>
        <p:spPr/>
        <p:txBody>
          <a:bodyPr/>
          <a:lstStyle/>
          <a:p>
            <a:r>
              <a:rPr lang="en-US" b="1" dirty="0" err="1"/>
              <a:t>Files.copy</a:t>
            </a:r>
            <a:r>
              <a:rPr lang="en-US" b="1" dirty="0"/>
              <a:t>()</a:t>
            </a:r>
          </a:p>
          <a:p>
            <a:pPr lvl="1"/>
            <a:r>
              <a:rPr lang="en-US" dirty="0"/>
              <a:t>The </a:t>
            </a:r>
            <a:r>
              <a:rPr lang="en-US" dirty="0" err="1"/>
              <a:t>Files.copy</a:t>
            </a:r>
            <a:r>
              <a:rPr lang="en-US" dirty="0"/>
              <a:t>() method copies a file from one path to another.</a:t>
            </a:r>
          </a:p>
          <a:p>
            <a:pPr lvl="1"/>
            <a:r>
              <a:rPr lang="en-US" dirty="0"/>
              <a:t>It is possible to force the </a:t>
            </a:r>
            <a:r>
              <a:rPr lang="en-US" dirty="0" err="1"/>
              <a:t>Files.copy</a:t>
            </a:r>
            <a:r>
              <a:rPr lang="en-US" dirty="0"/>
              <a:t>() to overwrite an existing file with </a:t>
            </a:r>
            <a:r>
              <a:rPr lang="en-US" dirty="0" err="1"/>
              <a:t>StandardCopyOption.REPLACE_EXISTING</a:t>
            </a:r>
            <a:r>
              <a:rPr lang="en-US" dirty="0"/>
              <a:t>. </a:t>
            </a:r>
          </a:p>
          <a:p>
            <a:r>
              <a:rPr lang="en-US" b="1" dirty="0" err="1"/>
              <a:t>Files.move</a:t>
            </a:r>
            <a:r>
              <a:rPr lang="en-US" b="1" dirty="0"/>
              <a:t>()</a:t>
            </a:r>
          </a:p>
          <a:p>
            <a:pPr lvl="1"/>
            <a:r>
              <a:rPr lang="en-US" dirty="0"/>
              <a:t>The Java NIO Files class also contains a function for moving files from one path to another. Moving a file is the same as renaming it, except moving a file can both move it to a different directory and change its name in the same operation. Yes, the </a:t>
            </a:r>
            <a:r>
              <a:rPr lang="en-US" dirty="0" err="1"/>
              <a:t>java.io.File</a:t>
            </a:r>
            <a:r>
              <a:rPr lang="en-US" dirty="0"/>
              <a:t> class could also do that with its </a:t>
            </a:r>
            <a:r>
              <a:rPr lang="en-US" dirty="0" err="1"/>
              <a:t>renameTo</a:t>
            </a:r>
            <a:r>
              <a:rPr lang="en-US" dirty="0"/>
              <a:t>() method, but now you have the file move functionality in the </a:t>
            </a:r>
            <a:r>
              <a:rPr lang="en-US" dirty="0" err="1"/>
              <a:t>java.nio.file.Files</a:t>
            </a:r>
            <a:r>
              <a:rPr lang="en-US" dirty="0"/>
              <a:t> class too.</a:t>
            </a:r>
          </a:p>
          <a:p>
            <a:pPr lvl="1"/>
            <a:endParaRPr lang="en-US" dirty="0"/>
          </a:p>
        </p:txBody>
      </p:sp>
    </p:spTree>
    <p:extLst>
      <p:ext uri="{BB962C8B-B14F-4D97-AF65-F5344CB8AC3E}">
        <p14:creationId xmlns:p14="http://schemas.microsoft.com/office/powerpoint/2010/main" val="32244567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99B0B-84F7-42F8-A1AA-1AC827A85196}"/>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Files</a:t>
            </a:r>
            <a:endParaRPr lang="en-US" dirty="0"/>
          </a:p>
        </p:txBody>
      </p:sp>
      <p:sp>
        <p:nvSpPr>
          <p:cNvPr id="3" name="Content Placeholder 2">
            <a:extLst>
              <a:ext uri="{FF2B5EF4-FFF2-40B4-BE49-F238E27FC236}">
                <a16:creationId xmlns:a16="http://schemas.microsoft.com/office/drawing/2014/main" id="{900E38EC-464D-4C8C-BA91-FE185F44DAE8}"/>
              </a:ext>
            </a:extLst>
          </p:cNvPr>
          <p:cNvSpPr>
            <a:spLocks noGrp="1"/>
          </p:cNvSpPr>
          <p:nvPr>
            <p:ph idx="1"/>
          </p:nvPr>
        </p:nvSpPr>
        <p:spPr/>
        <p:txBody>
          <a:bodyPr/>
          <a:lstStyle/>
          <a:p>
            <a:r>
              <a:rPr lang="en-US" b="1" dirty="0" err="1"/>
              <a:t>Files.delete</a:t>
            </a:r>
            <a:r>
              <a:rPr lang="en-US" b="1" dirty="0"/>
              <a:t>()</a:t>
            </a:r>
          </a:p>
          <a:p>
            <a:pPr lvl="1"/>
            <a:r>
              <a:rPr lang="en-US" dirty="0"/>
              <a:t>The </a:t>
            </a:r>
            <a:r>
              <a:rPr lang="en-US" dirty="0" err="1"/>
              <a:t>Files.delete</a:t>
            </a:r>
            <a:r>
              <a:rPr lang="en-US" dirty="0"/>
              <a:t>() method can delete a file or directory. </a:t>
            </a:r>
          </a:p>
          <a:p>
            <a:r>
              <a:rPr lang="en-US" b="1" dirty="0" err="1"/>
              <a:t>Files.walkFileTree</a:t>
            </a:r>
            <a:r>
              <a:rPr lang="en-US" b="1" dirty="0"/>
              <a:t>()</a:t>
            </a:r>
          </a:p>
          <a:p>
            <a:pPr lvl="1"/>
            <a:r>
              <a:rPr lang="en-US" dirty="0"/>
              <a:t>The </a:t>
            </a:r>
            <a:r>
              <a:rPr lang="en-US" dirty="0" err="1"/>
              <a:t>Files.walkFileTree</a:t>
            </a:r>
            <a:r>
              <a:rPr lang="en-US" dirty="0"/>
              <a:t>() method contains functionality for traversing a directory tree recursively. The </a:t>
            </a:r>
            <a:r>
              <a:rPr lang="en-US" dirty="0" err="1"/>
              <a:t>walkFileTree</a:t>
            </a:r>
            <a:r>
              <a:rPr lang="en-US" dirty="0"/>
              <a:t>() method takes a Path instance and a </a:t>
            </a:r>
            <a:r>
              <a:rPr lang="en-US" dirty="0" err="1"/>
              <a:t>FileVisitor</a:t>
            </a:r>
            <a:r>
              <a:rPr lang="en-US" dirty="0"/>
              <a:t> as parameters. The Path instance points to the directory you want to traverse. The </a:t>
            </a:r>
            <a:r>
              <a:rPr lang="en-US" dirty="0" err="1"/>
              <a:t>FileVisitor</a:t>
            </a:r>
            <a:r>
              <a:rPr lang="en-US" dirty="0"/>
              <a:t> is called during </a:t>
            </a:r>
            <a:r>
              <a:rPr lang="en-US" dirty="0" err="1"/>
              <a:t>traversion</a:t>
            </a:r>
            <a:r>
              <a:rPr lang="en-US"/>
              <a:t>.</a:t>
            </a:r>
            <a:endParaRPr lang="en-US" dirty="0"/>
          </a:p>
          <a:p>
            <a:pPr lvl="1"/>
            <a:endParaRPr lang="en-US" dirty="0"/>
          </a:p>
        </p:txBody>
      </p:sp>
    </p:spTree>
    <p:extLst>
      <p:ext uri="{BB962C8B-B14F-4D97-AF65-F5344CB8AC3E}">
        <p14:creationId xmlns:p14="http://schemas.microsoft.com/office/powerpoint/2010/main" val="3819272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8DFD-7B50-461B-B931-45A31B17BAF4}"/>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Channel</a:t>
            </a:r>
            <a:endParaRPr lang="en-US" dirty="0"/>
          </a:p>
        </p:txBody>
      </p:sp>
      <p:sp>
        <p:nvSpPr>
          <p:cNvPr id="3" name="Content Placeholder 2">
            <a:extLst>
              <a:ext uri="{FF2B5EF4-FFF2-40B4-BE49-F238E27FC236}">
                <a16:creationId xmlns:a16="http://schemas.microsoft.com/office/drawing/2014/main" id="{0B02C4C9-4EF0-407F-808B-E5CF6AF2F78B}"/>
              </a:ext>
            </a:extLst>
          </p:cNvPr>
          <p:cNvSpPr>
            <a:spLocks noGrp="1"/>
          </p:cNvSpPr>
          <p:nvPr>
            <p:ph idx="1"/>
          </p:nvPr>
        </p:nvSpPr>
        <p:spPr>
          <a:xfrm>
            <a:off x="838200" y="1825625"/>
            <a:ext cx="7873314" cy="4463964"/>
          </a:xfrm>
        </p:spPr>
        <p:txBody>
          <a:bodyPr/>
          <a:lstStyle/>
          <a:p>
            <a:r>
              <a:rPr lang="en-US" b="0" i="0" dirty="0">
                <a:solidFill>
                  <a:srgbClr val="000000"/>
                </a:solidFill>
                <a:effectLst/>
                <a:latin typeface="arial" panose="020B0604020202020204" pitchFamily="34" charset="0"/>
              </a:rPr>
              <a:t>Java NIO Channels are similar to streams with a few differences:</a:t>
            </a:r>
          </a:p>
          <a:p>
            <a:pPr lvl="1"/>
            <a:r>
              <a:rPr lang="en-US" b="0" i="0" dirty="0">
                <a:solidFill>
                  <a:srgbClr val="000000"/>
                </a:solidFill>
                <a:effectLst/>
                <a:latin typeface="arial" panose="020B0604020202020204" pitchFamily="34" charset="0"/>
              </a:rPr>
              <a:t>You can both read and write to a Channels. Streams are typically one-way (read or write).</a:t>
            </a:r>
          </a:p>
          <a:p>
            <a:pPr lvl="1"/>
            <a:r>
              <a:rPr lang="en-US" b="0" i="0" dirty="0">
                <a:solidFill>
                  <a:srgbClr val="000000"/>
                </a:solidFill>
                <a:effectLst/>
                <a:latin typeface="arial" panose="020B0604020202020204" pitchFamily="34" charset="0"/>
              </a:rPr>
              <a:t>Channels can be read and written asynchronously.</a:t>
            </a:r>
          </a:p>
          <a:p>
            <a:pPr lvl="1"/>
            <a:r>
              <a:rPr lang="en-US" b="0" i="0" dirty="0">
                <a:solidFill>
                  <a:srgbClr val="000000"/>
                </a:solidFill>
                <a:effectLst/>
                <a:latin typeface="arial" panose="020B0604020202020204" pitchFamily="34" charset="0"/>
              </a:rPr>
              <a:t>Channels always read to, or write from, a Buffer.</a:t>
            </a:r>
          </a:p>
          <a:p>
            <a:r>
              <a:rPr lang="en-US" dirty="0"/>
              <a:t>As mentioned above, you read data from a channel into a buffer, and write data from a buffer into a channel. Here is an illustration of that:</a:t>
            </a:r>
          </a:p>
        </p:txBody>
      </p:sp>
      <p:pic>
        <p:nvPicPr>
          <p:cNvPr id="1026" name="Picture 2" descr="Java NIO: Channels and Buffers">
            <a:extLst>
              <a:ext uri="{FF2B5EF4-FFF2-40B4-BE49-F238E27FC236}">
                <a16:creationId xmlns:a16="http://schemas.microsoft.com/office/drawing/2014/main" id="{D6F711C5-0954-43BA-9EF1-8798D0E9C1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1514" y="4379097"/>
            <a:ext cx="3219450" cy="220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502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A950-3EED-45C6-84A4-BC098F805D90}"/>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Channel</a:t>
            </a:r>
            <a:endParaRPr lang="en-US" dirty="0"/>
          </a:p>
        </p:txBody>
      </p:sp>
      <p:sp>
        <p:nvSpPr>
          <p:cNvPr id="3" name="Content Placeholder 2">
            <a:extLst>
              <a:ext uri="{FF2B5EF4-FFF2-40B4-BE49-F238E27FC236}">
                <a16:creationId xmlns:a16="http://schemas.microsoft.com/office/drawing/2014/main" id="{D345AC33-199A-4A83-8842-F1225A782421}"/>
              </a:ext>
            </a:extLst>
          </p:cNvPr>
          <p:cNvSpPr>
            <a:spLocks noGrp="1"/>
          </p:cNvSpPr>
          <p:nvPr>
            <p:ph idx="1"/>
          </p:nvPr>
        </p:nvSpPr>
        <p:spPr/>
        <p:txBody>
          <a:bodyPr/>
          <a:lstStyle/>
          <a:p>
            <a:r>
              <a:rPr lang="en-US" dirty="0"/>
              <a:t>Here are the most important Channel implementations in Java NIO:</a:t>
            </a:r>
          </a:p>
          <a:p>
            <a:pPr lvl="1"/>
            <a:r>
              <a:rPr lang="en-US" b="1" dirty="0" err="1"/>
              <a:t>FileChannel</a:t>
            </a:r>
            <a:r>
              <a:rPr lang="en-US" dirty="0"/>
              <a:t> - </a:t>
            </a:r>
            <a:r>
              <a:rPr lang="en-US" b="0" i="0" dirty="0">
                <a:solidFill>
                  <a:srgbClr val="000000"/>
                </a:solidFill>
                <a:effectLst/>
                <a:latin typeface="arial" panose="020B0604020202020204" pitchFamily="34" charset="0"/>
              </a:rPr>
              <a:t>reads data from and to files</a:t>
            </a:r>
            <a:endParaRPr lang="en-US" dirty="0"/>
          </a:p>
          <a:p>
            <a:pPr lvl="1"/>
            <a:r>
              <a:rPr lang="en-US" b="1" dirty="0" err="1"/>
              <a:t>DatagramChannel</a:t>
            </a:r>
            <a:r>
              <a:rPr lang="en-US" b="1" dirty="0"/>
              <a:t> </a:t>
            </a:r>
            <a:r>
              <a:rPr lang="en-US" dirty="0"/>
              <a:t>- </a:t>
            </a:r>
            <a:r>
              <a:rPr lang="en-US" b="0" i="0" dirty="0">
                <a:solidFill>
                  <a:srgbClr val="000000"/>
                </a:solidFill>
                <a:effectLst/>
                <a:latin typeface="arial" panose="020B0604020202020204" pitchFamily="34" charset="0"/>
              </a:rPr>
              <a:t>can read and write data over the network via UDP.</a:t>
            </a:r>
            <a:endParaRPr lang="en-US" dirty="0"/>
          </a:p>
          <a:p>
            <a:pPr lvl="1"/>
            <a:r>
              <a:rPr lang="en-US" b="1" dirty="0" err="1"/>
              <a:t>SocketChannel</a:t>
            </a:r>
            <a:r>
              <a:rPr lang="en-US" dirty="0"/>
              <a:t> - </a:t>
            </a:r>
            <a:r>
              <a:rPr lang="en-US" b="0" i="0" dirty="0">
                <a:solidFill>
                  <a:srgbClr val="000000"/>
                </a:solidFill>
                <a:effectLst/>
                <a:latin typeface="arial" panose="020B0604020202020204" pitchFamily="34" charset="0"/>
              </a:rPr>
              <a:t>can read and write data over the network via TCP.</a:t>
            </a:r>
            <a:endParaRPr lang="en-US" dirty="0"/>
          </a:p>
          <a:p>
            <a:pPr lvl="1"/>
            <a:r>
              <a:rPr lang="en-US" b="1" dirty="0" err="1"/>
              <a:t>ServerSocketChannel</a:t>
            </a:r>
            <a:r>
              <a:rPr lang="en-US" dirty="0"/>
              <a:t> - allows you to listen for incoming TCP connections, like a web server does. For each incoming connection a </a:t>
            </a:r>
            <a:r>
              <a:rPr lang="en-US" dirty="0" err="1"/>
              <a:t>SocketChannel</a:t>
            </a:r>
            <a:r>
              <a:rPr lang="en-US" dirty="0"/>
              <a:t> is created.</a:t>
            </a:r>
          </a:p>
        </p:txBody>
      </p:sp>
    </p:spTree>
    <p:extLst>
      <p:ext uri="{BB962C8B-B14F-4D97-AF65-F5344CB8AC3E}">
        <p14:creationId xmlns:p14="http://schemas.microsoft.com/office/powerpoint/2010/main" val="231361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B362-079B-4249-8A61-C7885F24751D}"/>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204B721C-0ADF-4BC7-ABB1-989DD4ACF60B}"/>
              </a:ext>
            </a:extLst>
          </p:cNvPr>
          <p:cNvSpPr>
            <a:spLocks noGrp="1"/>
          </p:cNvSpPr>
          <p:nvPr>
            <p:ph idx="1"/>
          </p:nvPr>
        </p:nvSpPr>
        <p:spPr/>
        <p:txBody>
          <a:bodyPr/>
          <a:lstStyle/>
          <a:p>
            <a:r>
              <a:rPr lang="en-US" dirty="0"/>
              <a:t>Java NIO Buffers are used when interacting with NIO Channels. As you know, data is read from channels into buffers, and written from buffers into channels.</a:t>
            </a:r>
          </a:p>
          <a:p>
            <a:r>
              <a:rPr lang="en-US" dirty="0"/>
              <a:t>A buffer is essentially a block of memory into which you can write data, which you can then later read again. This memory block is wrapped in a NIO Buffer object, which provides a set of methods that makes it easier to work with the memory block.</a:t>
            </a:r>
          </a:p>
        </p:txBody>
      </p:sp>
    </p:spTree>
    <p:extLst>
      <p:ext uri="{BB962C8B-B14F-4D97-AF65-F5344CB8AC3E}">
        <p14:creationId xmlns:p14="http://schemas.microsoft.com/office/powerpoint/2010/main" val="2977565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70513-2687-46D6-8AB5-D1687E0EDE8F}"/>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619C2F50-8E1E-4CD1-B68D-CA4B68199F5D}"/>
              </a:ext>
            </a:extLst>
          </p:cNvPr>
          <p:cNvSpPr>
            <a:spLocks noGrp="1"/>
          </p:cNvSpPr>
          <p:nvPr>
            <p:ph idx="1"/>
          </p:nvPr>
        </p:nvSpPr>
        <p:spPr/>
        <p:txBody>
          <a:bodyPr>
            <a:normAutofit/>
          </a:bodyPr>
          <a:lstStyle/>
          <a:p>
            <a:r>
              <a:rPr lang="en-US" dirty="0"/>
              <a:t>Basic Buffer Usage</a:t>
            </a:r>
          </a:p>
          <a:p>
            <a:pPr lvl="1"/>
            <a:r>
              <a:rPr lang="en-US" dirty="0"/>
              <a:t>Using a Buffer to read and write data typically follows this little 4-step process:</a:t>
            </a:r>
          </a:p>
          <a:p>
            <a:pPr marL="1371600" lvl="2" indent="-457200">
              <a:buFont typeface="+mj-lt"/>
              <a:buAutoNum type="arabicPeriod"/>
            </a:pPr>
            <a:r>
              <a:rPr lang="en-US" dirty="0"/>
              <a:t>Write data into the Buffer</a:t>
            </a:r>
          </a:p>
          <a:p>
            <a:pPr marL="1371600" lvl="2" indent="-457200">
              <a:buFont typeface="+mj-lt"/>
              <a:buAutoNum type="arabicPeriod"/>
            </a:pPr>
            <a:r>
              <a:rPr lang="en-US" dirty="0"/>
              <a:t>Call </a:t>
            </a:r>
            <a:r>
              <a:rPr lang="en-US" dirty="0" err="1"/>
              <a:t>buffer.flip</a:t>
            </a:r>
            <a:r>
              <a:rPr lang="en-US" dirty="0"/>
              <a:t>()</a:t>
            </a:r>
          </a:p>
          <a:p>
            <a:pPr marL="1371600" lvl="2" indent="-457200">
              <a:buFont typeface="+mj-lt"/>
              <a:buAutoNum type="arabicPeriod"/>
            </a:pPr>
            <a:r>
              <a:rPr lang="en-US" dirty="0"/>
              <a:t>Read data out of the Buffer</a:t>
            </a:r>
          </a:p>
          <a:p>
            <a:pPr marL="1371600" lvl="2" indent="-457200">
              <a:buFont typeface="+mj-lt"/>
              <a:buAutoNum type="arabicPeriod"/>
            </a:pPr>
            <a:r>
              <a:rPr lang="en-US" dirty="0"/>
              <a:t>Call </a:t>
            </a:r>
            <a:r>
              <a:rPr lang="en-US" dirty="0" err="1"/>
              <a:t>buffer.clear</a:t>
            </a:r>
            <a:r>
              <a:rPr lang="en-US" dirty="0"/>
              <a:t>() or </a:t>
            </a:r>
            <a:r>
              <a:rPr lang="en-US" dirty="0" err="1"/>
              <a:t>buffer.compact</a:t>
            </a:r>
            <a:r>
              <a:rPr lang="en-US" dirty="0"/>
              <a:t>()</a:t>
            </a:r>
          </a:p>
        </p:txBody>
      </p:sp>
    </p:spTree>
    <p:extLst>
      <p:ext uri="{BB962C8B-B14F-4D97-AF65-F5344CB8AC3E}">
        <p14:creationId xmlns:p14="http://schemas.microsoft.com/office/powerpoint/2010/main" val="258763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D0939-BF1B-46BC-9D10-D0D7866840BE}"/>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BCDDC350-E3F6-4C54-BB57-83EB67C4B04A}"/>
              </a:ext>
            </a:extLst>
          </p:cNvPr>
          <p:cNvSpPr>
            <a:spLocks noGrp="1"/>
          </p:cNvSpPr>
          <p:nvPr>
            <p:ph idx="1"/>
          </p:nvPr>
        </p:nvSpPr>
        <p:spPr/>
        <p:txBody>
          <a:bodyPr>
            <a:normAutofit lnSpcReduction="10000"/>
          </a:bodyPr>
          <a:lstStyle/>
          <a:p>
            <a:r>
              <a:rPr lang="en-US" dirty="0"/>
              <a:t>When you write data into a buffer, the buffer keeps track of how much data you have written. Once you need to read the data, you need to switch the buffer from writing mode into reading mode using the flip() method call. In reading mode the buffer lets you read all the data written into the buffer.</a:t>
            </a:r>
          </a:p>
          <a:p>
            <a:r>
              <a:rPr lang="en-US" dirty="0"/>
              <a:t>Once you have read all the data, you need to clear the buffer, to make it ready for writing again. You can do this in two ways: By calling clear() or by calling compact(). The clear() method clears the whole buffer. The compact() method only clears the data which you have already read. Any unread data is moved to the beginning of the buffer, and data will now be written into the buffer after the unread data.</a:t>
            </a:r>
          </a:p>
        </p:txBody>
      </p:sp>
    </p:spTree>
    <p:extLst>
      <p:ext uri="{BB962C8B-B14F-4D97-AF65-F5344CB8AC3E}">
        <p14:creationId xmlns:p14="http://schemas.microsoft.com/office/powerpoint/2010/main" val="309406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3933-FADC-401B-975E-8747DD9D04AF}"/>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1516FFAA-401E-4EB8-A770-45A51936E4FF}"/>
              </a:ext>
            </a:extLst>
          </p:cNvPr>
          <p:cNvSpPr>
            <a:spLocks noGrp="1"/>
          </p:cNvSpPr>
          <p:nvPr>
            <p:ph idx="1"/>
          </p:nvPr>
        </p:nvSpPr>
        <p:spPr/>
        <p:txBody>
          <a:bodyPr/>
          <a:lstStyle/>
          <a:p>
            <a:r>
              <a:rPr lang="en-US" b="1" i="0" dirty="0">
                <a:solidFill>
                  <a:srgbClr val="000000"/>
                </a:solidFill>
                <a:effectLst/>
                <a:latin typeface="arial" panose="020B0604020202020204" pitchFamily="34" charset="0"/>
              </a:rPr>
              <a:t>Buffer Capacity, Position and Limit</a:t>
            </a:r>
          </a:p>
          <a:p>
            <a:pPr lvl="1"/>
            <a:r>
              <a:rPr lang="en-US" dirty="0"/>
              <a:t>A buffer is essentially a block of memory into which you can write data, which you can then later read again. This memory block is wrapped in a NIO Buffer object, which provides a set of methods that makes it easier to work with the memory block.</a:t>
            </a:r>
          </a:p>
          <a:p>
            <a:pPr lvl="1"/>
            <a:r>
              <a:rPr lang="en-US" dirty="0"/>
              <a:t>A Buffer has three properties you need to be familiar with, in order to understand how a Buffer works. These are:</a:t>
            </a:r>
          </a:p>
          <a:p>
            <a:pPr lvl="2"/>
            <a:r>
              <a:rPr lang="en-US" dirty="0"/>
              <a:t>capacity</a:t>
            </a:r>
          </a:p>
          <a:p>
            <a:pPr lvl="2"/>
            <a:r>
              <a:rPr lang="en-US" dirty="0"/>
              <a:t>position</a:t>
            </a:r>
          </a:p>
          <a:p>
            <a:pPr lvl="2"/>
            <a:r>
              <a:rPr lang="en-US" dirty="0"/>
              <a:t>Limit</a:t>
            </a:r>
          </a:p>
          <a:p>
            <a:pPr lvl="1"/>
            <a:r>
              <a:rPr lang="en-US" dirty="0"/>
              <a:t>The meaning of position and limit depends on whether the Buffer is in read or write mode. Capacity always means the same, no matter the buffer mode.</a:t>
            </a:r>
          </a:p>
        </p:txBody>
      </p:sp>
    </p:spTree>
    <p:extLst>
      <p:ext uri="{BB962C8B-B14F-4D97-AF65-F5344CB8AC3E}">
        <p14:creationId xmlns:p14="http://schemas.microsoft.com/office/powerpoint/2010/main" val="2955644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3933-FADC-401B-975E-8747DD9D04AF}"/>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1516FFAA-401E-4EB8-A770-45A51936E4FF}"/>
              </a:ext>
            </a:extLst>
          </p:cNvPr>
          <p:cNvSpPr>
            <a:spLocks noGrp="1"/>
          </p:cNvSpPr>
          <p:nvPr>
            <p:ph idx="1"/>
          </p:nvPr>
        </p:nvSpPr>
        <p:spPr/>
        <p:txBody>
          <a:bodyPr/>
          <a:lstStyle/>
          <a:p>
            <a:r>
              <a:rPr lang="en-US" b="1" i="0" dirty="0">
                <a:solidFill>
                  <a:srgbClr val="000000"/>
                </a:solidFill>
                <a:effectLst/>
                <a:latin typeface="arial" panose="020B0604020202020204" pitchFamily="34" charset="0"/>
              </a:rPr>
              <a:t>Buffer Capacity, Position and Limit</a:t>
            </a:r>
          </a:p>
          <a:p>
            <a:pPr lvl="1"/>
            <a:r>
              <a:rPr lang="en-US" dirty="0"/>
              <a:t>Here is an illustration of capacity, position and limit in write and read modes. The explanation follows in the sections after the illustration.</a:t>
            </a:r>
          </a:p>
        </p:txBody>
      </p:sp>
      <p:pic>
        <p:nvPicPr>
          <p:cNvPr id="3074" name="Picture 2" descr="Java NIO: Buffer capacity, position and limit in write and read mode.">
            <a:extLst>
              <a:ext uri="{FF2B5EF4-FFF2-40B4-BE49-F238E27FC236}">
                <a16:creationId xmlns:a16="http://schemas.microsoft.com/office/drawing/2014/main" id="{63D98C2B-2928-4F4A-B3B5-1A94AE6FF1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8078" y="3054350"/>
            <a:ext cx="4819650" cy="325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5868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E3933-FADC-401B-975E-8747DD9D04AF}"/>
              </a:ext>
            </a:extLst>
          </p:cNvPr>
          <p:cNvSpPr>
            <a:spLocks noGrp="1"/>
          </p:cNvSpPr>
          <p:nvPr>
            <p:ph type="title"/>
          </p:nvPr>
        </p:nvSpPr>
        <p:spPr/>
        <p:txBody>
          <a:bodyPr/>
          <a:lstStyle/>
          <a:p>
            <a:r>
              <a:rPr lang="en-US" b="1" i="0" dirty="0">
                <a:solidFill>
                  <a:srgbClr val="000000"/>
                </a:solidFill>
                <a:effectLst/>
                <a:latin typeface="arial" panose="020B0604020202020204" pitchFamily="34" charset="0"/>
              </a:rPr>
              <a:t>Java NIO Buffer</a:t>
            </a:r>
            <a:endParaRPr lang="en-US" dirty="0"/>
          </a:p>
        </p:txBody>
      </p:sp>
      <p:sp>
        <p:nvSpPr>
          <p:cNvPr id="3" name="Content Placeholder 2">
            <a:extLst>
              <a:ext uri="{FF2B5EF4-FFF2-40B4-BE49-F238E27FC236}">
                <a16:creationId xmlns:a16="http://schemas.microsoft.com/office/drawing/2014/main" id="{1516FFAA-401E-4EB8-A770-45A51936E4FF}"/>
              </a:ext>
            </a:extLst>
          </p:cNvPr>
          <p:cNvSpPr>
            <a:spLocks noGrp="1"/>
          </p:cNvSpPr>
          <p:nvPr>
            <p:ph idx="1"/>
          </p:nvPr>
        </p:nvSpPr>
        <p:spPr>
          <a:xfrm>
            <a:off x="838200" y="1825625"/>
            <a:ext cx="10515600" cy="4667250"/>
          </a:xfrm>
        </p:spPr>
        <p:txBody>
          <a:bodyPr>
            <a:normAutofit lnSpcReduction="10000"/>
          </a:bodyPr>
          <a:lstStyle/>
          <a:p>
            <a:r>
              <a:rPr lang="en-US" b="1" i="0" dirty="0">
                <a:solidFill>
                  <a:srgbClr val="000000"/>
                </a:solidFill>
                <a:effectLst/>
                <a:latin typeface="arial" panose="020B0604020202020204" pitchFamily="34" charset="0"/>
              </a:rPr>
              <a:t>Buffer Capacity, Position and Limit</a:t>
            </a:r>
          </a:p>
          <a:p>
            <a:pPr lvl="1"/>
            <a:r>
              <a:rPr lang="en-US" b="1" dirty="0"/>
              <a:t>Capacity</a:t>
            </a:r>
            <a:r>
              <a:rPr lang="en-US" dirty="0"/>
              <a:t> - Being a memory block, a Buffer has a certain fixed size, also called its "capacity". You can only write capacity bytes, longs, chars etc. into the Buffer. Once the Buffer is full, you need to empty it (read the data, or clear it) before you can write more data into it.</a:t>
            </a:r>
          </a:p>
          <a:p>
            <a:pPr lvl="1"/>
            <a:r>
              <a:rPr lang="en-US" b="1" dirty="0"/>
              <a:t>Position</a:t>
            </a:r>
            <a:r>
              <a:rPr lang="en-US" dirty="0"/>
              <a:t> - When you write data into the Buffer, you do so at a certain position. Initially the position is 0. When a byte, long etc. has been written into the Buffer the position is advanced to point to the next cell in the buffer to insert data into. Position can maximally become capacity - 1.</a:t>
            </a:r>
          </a:p>
          <a:p>
            <a:pPr marL="682625" lvl="1" indent="0">
              <a:buNone/>
            </a:pPr>
            <a:endParaRPr lang="en-US" dirty="0"/>
          </a:p>
          <a:p>
            <a:pPr marL="682625" lvl="1" indent="0">
              <a:buNone/>
            </a:pPr>
            <a:r>
              <a:rPr lang="en-US" dirty="0"/>
              <a:t>When you read data from a Buffer you also do so from a given position. When you flip a Buffer from writing mode to reading mode, the position is reset back to 0. As you read data from the Buffer you do so from position, and position is advanced to next position to read.</a:t>
            </a:r>
          </a:p>
        </p:txBody>
      </p:sp>
    </p:spTree>
    <p:extLst>
      <p:ext uri="{BB962C8B-B14F-4D97-AF65-F5344CB8AC3E}">
        <p14:creationId xmlns:p14="http://schemas.microsoft.com/office/powerpoint/2010/main" val="14841949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TotalTime>
  <Words>1427</Words>
  <Application>Microsoft Office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vt:lpstr>
      <vt:lpstr>Calibri</vt:lpstr>
      <vt:lpstr>Calibri Light</vt:lpstr>
      <vt:lpstr>Office Theme</vt:lpstr>
      <vt:lpstr>NIO</vt:lpstr>
      <vt:lpstr>Java NIO Channel</vt:lpstr>
      <vt:lpstr>Java NIO Channel</vt:lpstr>
      <vt:lpstr>Java NIO Buffer</vt:lpstr>
      <vt:lpstr>Java NIO Buffer</vt:lpstr>
      <vt:lpstr>Java NIO Buffer</vt:lpstr>
      <vt:lpstr>Java NIO Buffer</vt:lpstr>
      <vt:lpstr>Java NIO Buffer</vt:lpstr>
      <vt:lpstr>Java NIO Buffer</vt:lpstr>
      <vt:lpstr>Java NIO Buffer</vt:lpstr>
      <vt:lpstr>Java NIO Files</vt:lpstr>
      <vt:lpstr>Java NIO Files</vt:lpstr>
      <vt:lpstr>Java NIO Files</vt:lpstr>
      <vt:lpstr>Java NIO Files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NIO</dc:title>
  <dc:creator>Windows User</dc:creator>
  <cp:lastModifiedBy>Windows User</cp:lastModifiedBy>
  <cp:revision>14</cp:revision>
  <dcterms:created xsi:type="dcterms:W3CDTF">2021-04-02T04:59:38Z</dcterms:created>
  <dcterms:modified xsi:type="dcterms:W3CDTF">2021-04-02T05:57:56Z</dcterms:modified>
</cp:coreProperties>
</file>