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26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85F4D-727F-47F2-8954-4F7D06D69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5545A-C057-469D-93F2-D0621268B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BD7B1-15EE-49F1-ABF6-B105202F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12CF0-0CB2-4131-8736-D668E026F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30B02-168A-4064-9F97-E5700C5E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2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1134-DF00-4D17-A046-D4BBBB82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772E2A-E0CD-4FBE-83D2-C4AA35044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3AE6E-5478-4B18-869A-DEA8C855E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6DC70-0D35-4AA6-BA60-656B24301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0542A-DFAB-486B-8472-C63693996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C53FA1-A463-4DB1-A00B-5B76D6ECA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22C036-B575-4195-BDAE-242D84C58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3863C2-2BD5-44E1-950D-9718E984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B609C-92DD-41D8-B95C-935A94566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48E68-508B-4642-9B5C-FF754BD99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9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BFD34-B547-44DF-919A-F1395D586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E3C19-4E14-4833-A01F-4A816D40A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0737D-4D09-48C2-A605-C9525A332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889697-DAD4-4E53-8BF0-1716E7494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0DA56-0F69-4C7B-ADCC-2CF75DE5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5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CB806-B72D-4E8D-9D20-D7507DE5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778B93-7E1A-4B6A-81D4-454364B63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5EC88-916E-48AD-A073-5B3A6FFEC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E1409-63CC-4F57-AD8E-AC27F5CD2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D4E79-9151-4CE5-8412-DC4B5088F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2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92C37-81FF-4B61-8A7E-DA6BA5721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02266-0780-451A-93EE-4C5B7FE0E3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C3F85D-99BD-41E0-964F-E86982E168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2D60C7-27D4-4748-A0CE-A79FA9271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52FCF-9EFC-4DA0-AD59-B14B5D96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DB5E1-1959-447A-B294-25722955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273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81C25-58A2-40A7-82DF-F3E577FC9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247A7-13C3-4EC1-906A-C24C81BA3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53C90-CD56-40FD-B532-A1B0B14A4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B4BD0-27DF-43DA-BC13-15EB60580C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F18906-729B-4D4B-82C2-4DAFE0B10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9FDB2D-79B5-40CE-81F8-95CF1BE5A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35F924-2094-4B07-82B0-FAFDAD2F4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7556D3-3A77-4AFB-975F-C3C47FAE0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58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067BA-D670-4F4B-8284-E1F7B1DC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16110B-56E1-4D99-A333-974896320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34393-1A29-4FB4-9C6A-17D834BF2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602366-7BB1-41AD-8AAA-8EE392C20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0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CF3C5-3BAF-4303-8F76-2B1EEF7EB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B50F6-42BF-4569-9312-1290144AE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DF18D-7BFE-402D-8A1F-98B70656E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AE100-382D-4CBE-BE0F-97F38EF6D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F9058-E4E8-4584-9F3A-F6C9F942D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515CAF-70B4-40F5-A781-124F75361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751060-99CE-43F2-B69E-244AD2696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FE355-7E19-4E08-B4B4-88E89AC47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C2422-3737-4BF3-8A21-3F900707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18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FFC55-FF2F-47B8-A954-574AB78D0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B2D832-734B-46BC-8304-84041E37D6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AEEFFB-E3CF-4E51-BCA8-C661D060ED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0291A6-8D62-42FA-92AE-43CEAAFC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D7729-9AAD-47C8-854B-A15708A33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F65EC-70B8-4ECB-90E8-A28B5510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9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CA42B-A3C0-43A0-A8DB-A8814C86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D599F-992F-45D8-854D-E14BA1D67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C21CD-0F92-4D05-AE2E-1FBE6B088B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5025D-E6D2-46DC-8139-786F4EF88F28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9A567-8458-47ED-9DEB-C4625B5A8F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9C7B2-D3BC-44D7-9F96-4565AE60C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83DF1-4FF7-4199-BA4D-8FB4093937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20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2BC61-E6E5-4D4F-B810-5D4BC71EAC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Error Handling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14870-DC64-4BFA-AFD2-A40AB5F377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261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05174-5E20-4ED3-80C6-0B19C3E33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of prevention is higher than cost of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0D027-21DA-4A00-BF77-CF6FF6B4C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System.out.print</a:t>
            </a:r>
            <a:r>
              <a:rPr lang="en-US" dirty="0"/>
              <a:t>(“Age?&gt;&gt;”);</a:t>
            </a:r>
          </a:p>
          <a:p>
            <a:pPr marL="0" indent="0">
              <a:buNone/>
            </a:pPr>
            <a:r>
              <a:rPr lang="en-US" dirty="0"/>
              <a:t>Scanner </a:t>
            </a:r>
            <a:r>
              <a:rPr lang="en-US" dirty="0" err="1"/>
              <a:t>sc</a:t>
            </a:r>
            <a:r>
              <a:rPr lang="en-US" dirty="0"/>
              <a:t> = new Scanner(System.in);</a:t>
            </a:r>
          </a:p>
          <a:p>
            <a:pPr marL="0" indent="0">
              <a:buNone/>
            </a:pPr>
            <a:r>
              <a:rPr lang="en-US" dirty="0"/>
              <a:t>String s = </a:t>
            </a:r>
            <a:r>
              <a:rPr lang="en-US" dirty="0" err="1"/>
              <a:t>Scanner.nextLine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  //Perform checking on the s to ensure it is well-formed int</a:t>
            </a:r>
          </a:p>
          <a:p>
            <a:pPr marL="0" indent="0">
              <a:buNone/>
            </a:pPr>
            <a:r>
              <a:rPr lang="en-US" dirty="0"/>
              <a:t>  if (</a:t>
            </a:r>
            <a:r>
              <a:rPr lang="en-US" dirty="0" err="1"/>
              <a:t>isWellFormed</a:t>
            </a:r>
            <a:r>
              <a:rPr lang="en-US" dirty="0"/>
              <a:t>(s)){</a:t>
            </a:r>
          </a:p>
          <a:p>
            <a:pPr marL="0" indent="0">
              <a:buNone/>
            </a:pPr>
            <a:r>
              <a:rPr lang="en-US" dirty="0"/>
              <a:t>    int age = </a:t>
            </a:r>
            <a:r>
              <a:rPr lang="en-US" dirty="0" err="1"/>
              <a:t>Integer.parseInt</a:t>
            </a:r>
            <a:r>
              <a:rPr lang="en-US" dirty="0"/>
              <a:t>(s);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  <a:p>
            <a:pPr marL="0" indent="0">
              <a:buNone/>
            </a:pPr>
            <a:r>
              <a:rPr lang="en-US" dirty="0"/>
              <a:t>  else{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54502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5332-9A47-44F8-82A1-C58C68D98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18ADA-81B8-4A1A-B1D2-BC2BD2A7E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Jut one example here…</a:t>
            </a:r>
          </a:p>
          <a:p>
            <a:pPr marL="0" indent="0">
              <a:buNone/>
            </a:pPr>
            <a:r>
              <a:rPr lang="en-US" dirty="0"/>
              <a:t>  Set </a:t>
            </a:r>
            <a:r>
              <a:rPr lang="en-US" dirty="0" err="1"/>
              <a:t>AutoCommit</a:t>
            </a:r>
            <a:r>
              <a:rPr lang="en-US" dirty="0"/>
              <a:t> = false </a:t>
            </a:r>
          </a:p>
          <a:p>
            <a:pPr marL="0" indent="0">
              <a:buNone/>
            </a:pPr>
            <a:r>
              <a:rPr lang="en-US" dirty="0"/>
              <a:t>   try{</a:t>
            </a:r>
          </a:p>
          <a:p>
            <a:pPr marL="0" indent="0">
              <a:buNone/>
            </a:pPr>
            <a:r>
              <a:rPr lang="en-US" dirty="0"/>
              <a:t>     Update X</a:t>
            </a:r>
          </a:p>
          <a:p>
            <a:pPr marL="0" indent="0">
              <a:buNone/>
            </a:pPr>
            <a:r>
              <a:rPr lang="en-US" dirty="0"/>
              <a:t>     Update Y</a:t>
            </a:r>
          </a:p>
          <a:p>
            <a:pPr marL="0" indent="0">
              <a:buNone/>
            </a:pPr>
            <a:r>
              <a:rPr lang="en-US" dirty="0"/>
              <a:t>     Update Z</a:t>
            </a:r>
          </a:p>
          <a:p>
            <a:pPr marL="0" indent="0">
              <a:buNone/>
            </a:pPr>
            <a:r>
              <a:rPr lang="en-US" dirty="0"/>
              <a:t>     Commit()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  <a:p>
            <a:pPr marL="0" indent="0">
              <a:buNone/>
            </a:pPr>
            <a:r>
              <a:rPr lang="en-US" dirty="0"/>
              <a:t>  catch(…){</a:t>
            </a:r>
          </a:p>
          <a:p>
            <a:pPr marL="0" indent="0">
              <a:buNone/>
            </a:pPr>
            <a:r>
              <a:rPr lang="en-US" dirty="0"/>
              <a:t>    Rollback()</a:t>
            </a:r>
          </a:p>
          <a:p>
            <a:pPr marL="0" indent="0">
              <a:buNone/>
            </a:pPr>
            <a:r>
              <a:rPr lang="en-US" dirty="0"/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282907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7066-49D2-4F07-AA4B-4B99C5D5D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884D0-3F80-4274-A4ED-EF2B190A8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Fault </a:t>
            </a:r>
            <a:r>
              <a:rPr lang="en-US" dirty="0"/>
              <a:t>– Mistake make by developers in the coding process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Error</a:t>
            </a:r>
            <a:r>
              <a:rPr lang="en-US" dirty="0"/>
              <a:t> – Triggered by  Fault. 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Failure</a:t>
            </a:r>
            <a:r>
              <a:rPr lang="en-US" dirty="0"/>
              <a:t> – The serious situation caused by Errors which is not acceptable.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Testing </a:t>
            </a:r>
            <a:r>
              <a:rPr lang="en-US" dirty="0"/>
              <a:t>– Processing in ensuring the validity of coding logic.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Debugging</a:t>
            </a:r>
            <a:r>
              <a:rPr lang="en-US" dirty="0"/>
              <a:t> – Processing in fixing errors (Runtime, Logical).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7006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4840A-BAF8-45BF-AF38-0E0487107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Error in C# Programming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ECA6A-0177-4D73-AAF5-13CAED8A7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Compilation</a:t>
            </a:r>
          </a:p>
          <a:p>
            <a:pPr lvl="1"/>
            <a:r>
              <a:rPr lang="en-US" dirty="0"/>
              <a:t>Syntax</a:t>
            </a:r>
          </a:p>
          <a:p>
            <a:pPr lvl="1"/>
            <a:r>
              <a:rPr lang="en-US" dirty="0"/>
              <a:t>Contextual</a:t>
            </a:r>
          </a:p>
          <a:p>
            <a:r>
              <a:rPr lang="en-US" dirty="0"/>
              <a:t>Runtime</a:t>
            </a:r>
          </a:p>
          <a:p>
            <a:r>
              <a:rPr lang="en-US" dirty="0"/>
              <a:t>Logical</a:t>
            </a:r>
          </a:p>
        </p:txBody>
      </p:sp>
    </p:spTree>
    <p:extLst>
      <p:ext uri="{BB962C8B-B14F-4D97-AF65-F5344CB8AC3E}">
        <p14:creationId xmlns:p14="http://schemas.microsoft.com/office/powerpoint/2010/main" val="1872657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DD586-842F-45F6-9AEB-CEEFC212C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8503B-175A-4260-ADC7-EC559066F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Among all the error types, Logical is the most harmful and difficult one</a:t>
            </a:r>
          </a:p>
          <a:p>
            <a:r>
              <a:rPr lang="en-US" dirty="0"/>
              <a:t>If we can convert the fault instead of getting Logical error to Runtime error, this is consider as some improvement</a:t>
            </a:r>
          </a:p>
          <a:p>
            <a:r>
              <a:rPr lang="en-US" dirty="0"/>
              <a:t>If the runtime error still consider harmful, then is time us to consider how to handle/prevent it =&gt;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Exception Handling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28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34BE-E281-49E4-B16E-3F386ACB5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Exception?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E026B-B838-49D1-8CE2-747F7E61E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Definition – Abnormal situation occurs during code execution that prevent your code in achieving the objective.</a:t>
            </a:r>
          </a:p>
          <a:p>
            <a:r>
              <a:rPr lang="en-US" dirty="0"/>
              <a:t>Is Exception a Failure? (Answer: No!)</a:t>
            </a:r>
          </a:p>
          <a:p>
            <a:r>
              <a:rPr lang="en-US" dirty="0"/>
              <a:t>But fail to handle the Exception will be a failure!</a:t>
            </a:r>
          </a:p>
        </p:txBody>
      </p:sp>
    </p:spTree>
    <p:extLst>
      <p:ext uri="{BB962C8B-B14F-4D97-AF65-F5344CB8AC3E}">
        <p14:creationId xmlns:p14="http://schemas.microsoft.com/office/powerpoint/2010/main" val="197474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59DD-B9D4-43E0-9BA5-71A8C2886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8767"/>
          </a:xfrm>
        </p:spPr>
        <p:txBody>
          <a:bodyPr/>
          <a:lstStyle/>
          <a:p>
            <a:r>
              <a:rPr lang="en-US" dirty="0"/>
              <a:t>Question: Is the following code safe?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60FD6-E76A-4B06-ADD5-54E06C989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6886"/>
            <a:ext cx="10515600" cy="54117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/>
              <a:t>ConnectToDBServer</a:t>
            </a:r>
            <a:r>
              <a:rPr lang="en-US" dirty="0"/>
              <a:t>(..)</a:t>
            </a:r>
          </a:p>
          <a:p>
            <a:pPr marL="0" indent="0">
              <a:buNone/>
            </a:pPr>
            <a:r>
              <a:rPr lang="en-US" dirty="0" err="1"/>
              <a:t>LockTable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try{</a:t>
            </a:r>
          </a:p>
          <a:p>
            <a:pPr marL="0" indent="0">
              <a:buNone/>
            </a:pPr>
            <a:r>
              <a:rPr lang="en-US" dirty="0"/>
              <a:t>  Do something to the DB Table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UnlockTable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 err="1"/>
              <a:t>DiconnectFromDBServer</a:t>
            </a:r>
            <a:r>
              <a:rPr lang="en-US" dirty="0"/>
              <a:t>()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BCE797-0716-4918-AB34-FAB4AD5FEA10}"/>
              </a:ext>
            </a:extLst>
          </p:cNvPr>
          <p:cNvSpPr/>
          <p:nvPr/>
        </p:nvSpPr>
        <p:spPr>
          <a:xfrm>
            <a:off x="963824" y="3561276"/>
            <a:ext cx="2100649" cy="432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C72537-1482-402E-B30C-7BDFDDFFCBAA}"/>
              </a:ext>
            </a:extLst>
          </p:cNvPr>
          <p:cNvSpPr/>
          <p:nvPr/>
        </p:nvSpPr>
        <p:spPr>
          <a:xfrm>
            <a:off x="963823" y="4018266"/>
            <a:ext cx="2100649" cy="432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9A967B-D08B-425E-BDA2-D6F5525C68A2}"/>
              </a:ext>
            </a:extLst>
          </p:cNvPr>
          <p:cNvSpPr/>
          <p:nvPr/>
        </p:nvSpPr>
        <p:spPr>
          <a:xfrm>
            <a:off x="963825" y="4498791"/>
            <a:ext cx="2100649" cy="4324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Exception</a:t>
            </a:r>
          </a:p>
        </p:txBody>
      </p:sp>
    </p:spTree>
    <p:extLst>
      <p:ext uri="{BB962C8B-B14F-4D97-AF65-F5344CB8AC3E}">
        <p14:creationId xmlns:p14="http://schemas.microsoft.com/office/powerpoint/2010/main" val="2073966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71AA9-692D-4A06-BD88-DDDF4FB7E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Rethrow</a:t>
            </a:r>
          </a:p>
        </p:txBody>
      </p:sp>
      <p:pic>
        <p:nvPicPr>
          <p:cNvPr id="1026" name="Picture 2" descr="Opinion | Donald Trump Makes Golf Look Bad - The New York Times">
            <a:extLst>
              <a:ext uri="{FF2B5EF4-FFF2-40B4-BE49-F238E27FC236}">
                <a16:creationId xmlns:a16="http://schemas.microsoft.com/office/drawing/2014/main" id="{91CA7AB9-D660-4839-BEA1-7E401C880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39" y="1465745"/>
            <a:ext cx="1077483" cy="161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F0F0C73-E8F9-4293-8DBA-51A5DF1B68EA}"/>
              </a:ext>
            </a:extLst>
          </p:cNvPr>
          <p:cNvGrpSpPr/>
          <p:nvPr/>
        </p:nvGrpSpPr>
        <p:grpSpPr>
          <a:xfrm>
            <a:off x="1252986" y="3011869"/>
            <a:ext cx="2305761" cy="3191224"/>
            <a:chOff x="1252986" y="3011869"/>
            <a:chExt cx="2305761" cy="319122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D25B660-914E-4E58-8401-5728C4B91056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C1F74D0-3A36-4125-86D8-6C079AAA882C}"/>
                </a:ext>
              </a:extLst>
            </p:cNvPr>
            <p:cNvSpPr txBox="1"/>
            <p:nvPr/>
          </p:nvSpPr>
          <p:spPr>
            <a:xfrm>
              <a:off x="1466752" y="3011869"/>
              <a:ext cx="18782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RunCompany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F761D55-B3AE-4057-AAA2-99688CF84C86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r>
                <a:rPr lang="en-US" dirty="0"/>
                <a:t>  </a:t>
              </a:r>
              <a:r>
                <a:rPr lang="en-US" dirty="0" err="1"/>
                <a:t>ManageDepartment</a:t>
              </a:r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6021172-D704-46BD-A5DC-0F86BF858CFA}"/>
              </a:ext>
            </a:extLst>
          </p:cNvPr>
          <p:cNvGrpSpPr/>
          <p:nvPr/>
        </p:nvGrpSpPr>
        <p:grpSpPr>
          <a:xfrm>
            <a:off x="4391602" y="3029308"/>
            <a:ext cx="2305761" cy="3191224"/>
            <a:chOff x="1252986" y="3011869"/>
            <a:chExt cx="2305761" cy="31912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A6C900-3486-44A1-B419-8F11482113F4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D29D1-E228-41A5-A5E0-652E95093A8C}"/>
                </a:ext>
              </a:extLst>
            </p:cNvPr>
            <p:cNvSpPr txBox="1"/>
            <p:nvPr/>
          </p:nvSpPr>
          <p:spPr>
            <a:xfrm>
              <a:off x="1252986" y="3011869"/>
              <a:ext cx="230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ManageDepartment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69550E-017F-4BC1-8A96-89172231D1C1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r>
                <a:rPr lang="en-US" dirty="0"/>
                <a:t>  </a:t>
              </a:r>
              <a:r>
                <a:rPr lang="en-US" dirty="0" err="1"/>
                <a:t>DoProject</a:t>
              </a:r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StaffResign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4ABE41-42DD-47C1-8BC0-25B07CAA692C}"/>
              </a:ext>
            </a:extLst>
          </p:cNvPr>
          <p:cNvGrpSpPr/>
          <p:nvPr/>
        </p:nvGrpSpPr>
        <p:grpSpPr>
          <a:xfrm>
            <a:off x="7694142" y="3011869"/>
            <a:ext cx="2305761" cy="3191224"/>
            <a:chOff x="1252986" y="3011869"/>
            <a:chExt cx="2305761" cy="319122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1D8A059-3477-43FF-BEAB-6F9338098E13}"/>
                </a:ext>
              </a:extLst>
            </p:cNvPr>
            <p:cNvSpPr/>
            <p:nvPr/>
          </p:nvSpPr>
          <p:spPr>
            <a:xfrm>
              <a:off x="1252987" y="3358790"/>
              <a:ext cx="2305760" cy="284430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7854C6-EAC9-44B8-82C1-154B1D14387F}"/>
                </a:ext>
              </a:extLst>
            </p:cNvPr>
            <p:cNvSpPr txBox="1"/>
            <p:nvPr/>
          </p:nvSpPr>
          <p:spPr>
            <a:xfrm>
              <a:off x="1252986" y="3011869"/>
              <a:ext cx="230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DoProject</a:t>
              </a:r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25E566-73CD-4D63-BDD0-970F3D83BB62}"/>
                </a:ext>
              </a:extLst>
            </p:cNvPr>
            <p:cNvSpPr txBox="1"/>
            <p:nvPr/>
          </p:nvSpPr>
          <p:spPr>
            <a:xfrm>
              <a:off x="1252986" y="3857611"/>
              <a:ext cx="230576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:</a:t>
              </a:r>
            </a:p>
            <a:p>
              <a:r>
                <a:rPr lang="en-US" dirty="0"/>
                <a:t>try{</a:t>
              </a:r>
            </a:p>
            <a:p>
              <a:endParaRPr lang="en-US" dirty="0"/>
            </a:p>
            <a:p>
              <a:r>
                <a:rPr lang="en-US" dirty="0"/>
                <a:t>}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StaffQuarrel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StaffResign</a:t>
              </a:r>
              <a:r>
                <a:rPr lang="en-US" dirty="0"/>
                <a:t>)</a:t>
              </a:r>
            </a:p>
            <a:p>
              <a:r>
                <a:rPr lang="en-US" dirty="0"/>
                <a:t>catch(</a:t>
              </a:r>
              <a:r>
                <a:rPr lang="en-US" dirty="0" err="1"/>
                <a:t>StaffDie</a:t>
              </a:r>
              <a:r>
                <a:rPr lang="en-US" dirty="0"/>
                <a:t>)</a:t>
              </a:r>
            </a:p>
            <a:p>
              <a:r>
                <a:rPr lang="en-US" dirty="0"/>
                <a:t>:</a:t>
              </a:r>
            </a:p>
          </p:txBody>
        </p:sp>
      </p:grpSp>
      <p:pic>
        <p:nvPicPr>
          <p:cNvPr id="1028" name="Picture 4" descr="A busy manager is a bad manager">
            <a:extLst>
              <a:ext uri="{FF2B5EF4-FFF2-40B4-BE49-F238E27FC236}">
                <a16:creationId xmlns:a16="http://schemas.microsoft.com/office/drawing/2014/main" id="{903D167D-13EC-4414-9849-C20AF194F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142" y="1452754"/>
            <a:ext cx="2077737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ultiBrief: 7 ways new managers can shine">
            <a:extLst>
              <a:ext uri="{FF2B5EF4-FFF2-40B4-BE49-F238E27FC236}">
                <a16:creationId xmlns:a16="http://schemas.microsoft.com/office/drawing/2014/main" id="{E1444CA2-54A8-4ED7-AE7E-9BF1C8312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859" y="1607156"/>
            <a:ext cx="1953774" cy="130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269365-5AA8-423B-BCFF-91CD50E1BCF3}"/>
              </a:ext>
            </a:extLst>
          </p:cNvPr>
          <p:cNvSpPr txBox="1"/>
          <p:nvPr/>
        </p:nvSpPr>
        <p:spPr>
          <a:xfrm>
            <a:off x="10379676" y="3546389"/>
            <a:ext cx="1379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Quarrel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EC784D-EE6F-4E80-80E3-90CEFFEEA358}"/>
              </a:ext>
            </a:extLst>
          </p:cNvPr>
          <p:cNvSpPr txBox="1"/>
          <p:nvPr/>
        </p:nvSpPr>
        <p:spPr>
          <a:xfrm>
            <a:off x="10379676" y="4134610"/>
            <a:ext cx="1275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Resign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6DE1B-FB15-4A93-8F18-877F4B7621BF}"/>
              </a:ext>
            </a:extLst>
          </p:cNvPr>
          <p:cNvSpPr txBox="1"/>
          <p:nvPr/>
        </p:nvSpPr>
        <p:spPr>
          <a:xfrm>
            <a:off x="10468878" y="4613714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Staff Die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9E83E00-53B0-4DFB-A145-687A3E921468}"/>
              </a:ext>
            </a:extLst>
          </p:cNvPr>
          <p:cNvCxnSpPr>
            <a:stCxn id="9" idx="1"/>
          </p:cNvCxnSpPr>
          <p:nvPr/>
        </p:nvCxnSpPr>
        <p:spPr>
          <a:xfrm flipH="1">
            <a:off x="8489092" y="3731055"/>
            <a:ext cx="1890584" cy="772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953C21C-79F3-4845-A32B-F6CD2B9FC5EF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8587946" y="4319276"/>
            <a:ext cx="1791730" cy="329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CB212E-8BEE-4796-8D01-11A9757BB23A}"/>
              </a:ext>
            </a:extLst>
          </p:cNvPr>
          <p:cNvCxnSpPr>
            <a:cxnSpLocks/>
          </p:cNvCxnSpPr>
          <p:nvPr/>
        </p:nvCxnSpPr>
        <p:spPr>
          <a:xfrm flipH="1">
            <a:off x="8632547" y="4742592"/>
            <a:ext cx="17917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805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6363F-E58C-4F17-806D-803D94A90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F45F8-88D2-4580-9416-05AB42338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Advisable to use under following circumstances:</a:t>
            </a:r>
          </a:p>
          <a:p>
            <a:pPr lvl="1"/>
            <a:r>
              <a:rPr lang="en-US" dirty="0"/>
              <a:t>Cannot prevent the Exception occur</a:t>
            </a:r>
          </a:p>
          <a:p>
            <a:pPr lvl="1"/>
            <a:r>
              <a:rPr lang="en-US" dirty="0"/>
              <a:t>Cost of prevention is higher than cost of handling</a:t>
            </a:r>
          </a:p>
          <a:p>
            <a:pPr lvl="1"/>
            <a:r>
              <a:rPr lang="en-US" dirty="0"/>
              <a:t>Special cases</a:t>
            </a:r>
          </a:p>
        </p:txBody>
      </p:sp>
    </p:spTree>
    <p:extLst>
      <p:ext uri="{BB962C8B-B14F-4D97-AF65-F5344CB8AC3E}">
        <p14:creationId xmlns:p14="http://schemas.microsoft.com/office/powerpoint/2010/main" val="203646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4E0E-F4E8-4CB1-8BC0-85584E33D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Cannot prevent the Exception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E0809-523B-4812-93FF-68A6DE52A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       try {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err="1"/>
              <a:t>SaveToHarddisk</a:t>
            </a:r>
            <a:r>
              <a:rPr lang="en-US" dirty="0"/>
              <a:t>(100 MB of Data)</a:t>
            </a:r>
          </a:p>
          <a:p>
            <a:pPr marL="0" indent="0">
              <a:buNone/>
            </a:pPr>
            <a:r>
              <a:rPr lang="en-US" dirty="0"/>
              <a:t>        }</a:t>
            </a:r>
          </a:p>
          <a:p>
            <a:pPr marL="0" indent="0">
              <a:buNone/>
            </a:pPr>
            <a:r>
              <a:rPr lang="en-US" dirty="0"/>
              <a:t>         catch(exception){</a:t>
            </a:r>
            <a:br>
              <a:rPr lang="en-US" dirty="0"/>
            </a:br>
            <a:r>
              <a:rPr lang="en-US" dirty="0"/>
              <a:t>         }</a:t>
            </a:r>
          </a:p>
        </p:txBody>
      </p:sp>
    </p:spTree>
    <p:extLst>
      <p:ext uri="{BB962C8B-B14F-4D97-AF65-F5344CB8AC3E}">
        <p14:creationId xmlns:p14="http://schemas.microsoft.com/office/powerpoint/2010/main" val="911090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411</Words>
  <Application>Microsoft Office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Error Handling</vt:lpstr>
      <vt:lpstr>Definition</vt:lpstr>
      <vt:lpstr>Types of Error in C# Programming</vt:lpstr>
      <vt:lpstr>Code Improvement</vt:lpstr>
      <vt:lpstr>What is Exception?</vt:lpstr>
      <vt:lpstr>Question: Is the following code safe?</vt:lpstr>
      <vt:lpstr>Rethrow</vt:lpstr>
      <vt:lpstr>When to use Exception Handling</vt:lpstr>
      <vt:lpstr>Cannot prevent the Exception occur</vt:lpstr>
      <vt:lpstr>Cost of prevention is higher than cost of handling</vt:lpstr>
      <vt:lpstr>Special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FNU LNU</cp:lastModifiedBy>
  <cp:revision>27</cp:revision>
  <dcterms:created xsi:type="dcterms:W3CDTF">2021-01-14T00:45:48Z</dcterms:created>
  <dcterms:modified xsi:type="dcterms:W3CDTF">2021-07-02T08:54:30Z</dcterms:modified>
</cp:coreProperties>
</file>