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59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42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AC818-966F-40B7-8FFC-0AE028F6A0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DC2259-98EA-4FAF-A1B0-AD9111F962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B68E6A-5324-4261-8211-EA7C71DB2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5869E-24BB-473E-AE1E-9F724D30234A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0D0A48-DADA-4307-9EC6-5D7AD54A5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32B16B-A808-4E02-AA90-EE6CD27D2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B648-9179-4E36-B83B-614F569FE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323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7D853-3E41-46E4-9FA0-D5CDCE5B5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9E70B6-FE94-4648-91E7-5393CEDADF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A43166-1E21-4F0A-83D4-A75795198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5869E-24BB-473E-AE1E-9F724D30234A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B4DBAA-9DB9-4906-8F0A-F0122C0FC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4B152E-9BA6-4D3C-A473-D5E8006BC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B648-9179-4E36-B83B-614F569FE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640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E0616B-0937-4C8E-AA32-B673E85F9C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36B4F9-EAB9-4884-A3E2-5280580CCE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F5C1C-8DCE-410D-B972-541B84839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5869E-24BB-473E-AE1E-9F724D30234A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EBC5D4-9BD4-4CA4-99EB-C6B7FFD00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A42655-1616-4190-B9BF-DD62A3453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B648-9179-4E36-B83B-614F569FE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421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751CE-5A53-4A1C-8398-6977D8A4E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B829C-1852-4177-A265-85ECBE03AE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BFEC5-2996-4967-B317-6DFB85F0F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5869E-24BB-473E-AE1E-9F724D30234A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C99272-544D-4083-9F56-32C7E7386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B07B0C-DCEE-409D-94FA-AC52D8B5C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B648-9179-4E36-B83B-614F569FE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05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6AEA2-C24B-4FF7-ADBA-66E28AE31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A32CA9-0A77-4974-B928-858928F3E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F131CF-B465-48EC-8145-80346B0FE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5869E-24BB-473E-AE1E-9F724D30234A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290A70-C434-4A12-90AA-956599998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56A527-7D53-416E-B553-850E0E254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B648-9179-4E36-B83B-614F569FE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514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3664A-21C3-4F24-9805-DFF68ECF2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3A43E-6A58-427A-A28F-156E964EC8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D1F58F-EC05-46DE-87D6-9652856065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34B040-6B76-4EBD-B744-13F15ACE2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5869E-24BB-473E-AE1E-9F724D30234A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FB48F9-4873-4802-BA6C-B0789F600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42EAC4-36DC-4833-9CAD-03F41E9B0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B648-9179-4E36-B83B-614F569FE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419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F0CA7-1C0B-46E6-BD4F-F6B8D8D21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23DEF7-8774-443C-A42C-2663DE094E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FEA7E0-DC58-4E1B-9CBC-216ED4C1FA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E5F64E-535F-47F3-BA0A-21F10B19F8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00A365-377A-413A-8A9D-A02250CFB4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F726F1-38D1-4337-8D97-7A88B855D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5869E-24BB-473E-AE1E-9F724D30234A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E99DCC-5A50-4CCD-9FFF-CAB0B31D4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1C656E-1F11-463C-9ED2-CC6C3C889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B648-9179-4E36-B83B-614F569FE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98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4C96A-7AE2-4010-99D4-146FD5DA9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01F380-26A4-4730-A7A5-D998409DE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5869E-24BB-473E-AE1E-9F724D30234A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529D86-A094-4D4B-9571-A21CF34C5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032FED-D97D-47F9-B535-7EE8426A1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B648-9179-4E36-B83B-614F569FE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139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486DD9-EB67-41F9-87F1-10926FF9B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5869E-24BB-473E-AE1E-9F724D30234A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FA8992-2F77-49A5-B07D-FB2914C19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A9B43-2D8A-4AB2-A9EB-1B4A409F0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B648-9179-4E36-B83B-614F569FE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249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57738-C86A-48E4-9E86-B056B0FEB9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4847D-206D-4D87-9C95-AE02931ED5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1B463D-6659-4685-BFCD-4892D5C365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1B5E5B-5767-44EA-BEE0-8A3096C77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5869E-24BB-473E-AE1E-9F724D30234A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DBE14A-27C0-467F-A43A-2584BF3CF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E35EED-E84F-423B-8D75-36EC26F74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B648-9179-4E36-B83B-614F569FE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12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958FC-8CF0-4163-8810-72F31C97E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21C122-B686-44B2-947D-8FF6CB74B8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CC7D71-23F2-470B-A208-F1C3F19D8B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2BB144-FB33-4CC4-87F4-01A667AB8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5869E-24BB-473E-AE1E-9F724D30234A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790D74-E8C4-44CD-B5C7-18FB49C08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950F69-CD56-4551-8CD5-A7069A4D6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6B648-9179-4E36-B83B-614F569FE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968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BDB040-F4B2-4E33-8F0C-A156E686C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0BEDE1-3FA1-41D5-B4FC-71E9D8D381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961C2E-A9F3-4849-9C10-5FED5EB5DF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5869E-24BB-473E-AE1E-9F724D30234A}" type="datetimeFigureOut">
              <a:rPr lang="en-US" smtClean="0"/>
              <a:t>4/2/2021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CBA45-7B89-42D6-BF58-9C0928D4FE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C0CC40-0FCF-4291-B99E-988EA1A5F3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6B648-9179-4E36-B83B-614F569FE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17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6B84F-13BE-41A7-8A14-298D34B537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C22A0A-921F-40EC-AC28-566122D8A3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049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909FB-43E7-4E88-B641-2DBCE7B13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Allocation Issues in C/C++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763402-D2A0-4969-909D-F4700F93A1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Memory Leaking</a:t>
            </a:r>
          </a:p>
          <a:p>
            <a:r>
              <a:rPr lang="en-US" dirty="0"/>
              <a:t>Memory Fragmentation</a:t>
            </a:r>
          </a:p>
        </p:txBody>
      </p:sp>
    </p:spTree>
    <p:extLst>
      <p:ext uri="{BB962C8B-B14F-4D97-AF65-F5344CB8AC3E}">
        <p14:creationId xmlns:p14="http://schemas.microsoft.com/office/powerpoint/2010/main" val="2140788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909FB-43E7-4E88-B641-2DBCE7B13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Leaking in C/C++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9C5D27A-2AF3-4F3C-9D96-770F2C3993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en-US" dirty="0"/>
              <a:t>Allocation:</a:t>
            </a:r>
          </a:p>
          <a:p>
            <a:pPr lvl="1"/>
            <a:r>
              <a:rPr lang="en-US" b="0" i="0" u="none" strike="noStrike" baseline="0" dirty="0">
                <a:solidFill>
                  <a:srgbClr val="F48C23"/>
                </a:solidFill>
                <a:latin typeface="Courier New" panose="02070309020205020404" pitchFamily="49" charset="0"/>
              </a:rPr>
              <a:t>int</a:t>
            </a:r>
            <a:r>
              <a:rPr lang="en-US" b="0" i="0" u="none" strike="noStrike" baseline="0" dirty="0">
                <a:solidFill>
                  <a:srgbClr val="555555"/>
                </a:solidFill>
                <a:latin typeface="Courier New" panose="02070309020205020404" pitchFamily="49" charset="0"/>
              </a:rPr>
              <a:t>* </a:t>
            </a:r>
            <a:r>
              <a:rPr lang="en-US" b="0" i="0" u="none" strike="noStrike" baseline="0" dirty="0">
                <a:solidFill>
                  <a:srgbClr val="330066"/>
                </a:solidFill>
                <a:latin typeface="Courier New" panose="02070309020205020404" pitchFamily="49" charset="0"/>
              </a:rPr>
              <a:t>data </a:t>
            </a:r>
            <a:r>
              <a:rPr lang="en-US" b="0" i="0" u="none" strike="noStrike" baseline="0" dirty="0">
                <a:solidFill>
                  <a:srgbClr val="555555"/>
                </a:solidFill>
                <a:latin typeface="Courier New" panose="02070309020205020404" pitchFamily="49" charset="0"/>
              </a:rPr>
              <a:t>= (</a:t>
            </a:r>
            <a:r>
              <a:rPr lang="en-US" b="0" i="0" u="none" strike="noStrike" baseline="0" dirty="0">
                <a:solidFill>
                  <a:srgbClr val="F48C23"/>
                </a:solidFill>
                <a:latin typeface="Courier New" panose="02070309020205020404" pitchFamily="49" charset="0"/>
              </a:rPr>
              <a:t>int</a:t>
            </a:r>
            <a:r>
              <a:rPr lang="en-US" b="0" i="0" u="none" strike="noStrike" baseline="0" dirty="0">
                <a:solidFill>
                  <a:srgbClr val="555555"/>
                </a:solidFill>
                <a:latin typeface="Courier New" panose="02070309020205020404" pitchFamily="49" charset="0"/>
              </a:rPr>
              <a:t>*)</a:t>
            </a:r>
            <a:r>
              <a:rPr lang="en-US" b="0" i="0" u="none" strike="noStrike" baseline="0" dirty="0">
                <a:solidFill>
                  <a:srgbClr val="D11CED"/>
                </a:solidFill>
                <a:latin typeface="Courier New" panose="02070309020205020404" pitchFamily="49" charset="0"/>
              </a:rPr>
              <a:t>malloc</a:t>
            </a:r>
            <a:r>
              <a:rPr lang="en-US" b="0" i="0" u="none" strike="noStrike" baseline="0" dirty="0">
                <a:solidFill>
                  <a:srgbClr val="555555"/>
                </a:solidFill>
                <a:latin typeface="Courier New" panose="02070309020205020404" pitchFamily="49" charset="0"/>
              </a:rPr>
              <a:t>(</a:t>
            </a:r>
            <a:r>
              <a:rPr lang="en-US" b="0" i="0" u="none" strike="noStrike" baseline="0" dirty="0">
                <a:solidFill>
                  <a:srgbClr val="330066"/>
                </a:solidFill>
                <a:latin typeface="Courier New" panose="02070309020205020404" pitchFamily="49" charset="0"/>
              </a:rPr>
              <a:t>n </a:t>
            </a:r>
            <a:r>
              <a:rPr lang="en-US" b="0" i="0" u="none" strike="noStrike" baseline="0" dirty="0">
                <a:solidFill>
                  <a:srgbClr val="555555"/>
                </a:solidFill>
                <a:latin typeface="Courier New" panose="02070309020205020404" pitchFamily="49" charset="0"/>
              </a:rPr>
              <a:t>* </a:t>
            </a:r>
            <a:r>
              <a:rPr lang="en-US" b="0" i="0" u="none" strike="noStrike" baseline="0" dirty="0" err="1">
                <a:solidFill>
                  <a:srgbClr val="FF3030"/>
                </a:solidFill>
                <a:latin typeface="Courier New" panose="02070309020205020404" pitchFamily="49" charset="0"/>
              </a:rPr>
              <a:t>sizeof</a:t>
            </a:r>
            <a:r>
              <a:rPr lang="en-US" b="0" i="0" u="none" strike="noStrike" baseline="0" dirty="0">
                <a:solidFill>
                  <a:srgbClr val="555555"/>
                </a:solidFill>
                <a:latin typeface="Courier New" panose="02070309020205020404" pitchFamily="49" charset="0"/>
              </a:rPr>
              <a:t>(</a:t>
            </a:r>
            <a:r>
              <a:rPr lang="en-US" b="0" i="0" u="none" strike="noStrike" baseline="0" dirty="0">
                <a:solidFill>
                  <a:srgbClr val="F48C23"/>
                </a:solidFill>
                <a:latin typeface="Courier New" panose="02070309020205020404" pitchFamily="49" charset="0"/>
              </a:rPr>
              <a:t>int</a:t>
            </a:r>
            <a:r>
              <a:rPr lang="en-US" b="0" i="0" u="none" strike="noStrike" baseline="0" dirty="0">
                <a:solidFill>
                  <a:srgbClr val="555555"/>
                </a:solidFill>
                <a:latin typeface="Courier New" panose="02070309020205020404" pitchFamily="49" charset="0"/>
              </a:rPr>
              <a:t>)); </a:t>
            </a:r>
            <a:r>
              <a:rPr lang="en-US" b="0" i="0" u="none" strike="noStrike" baseline="0" dirty="0">
                <a:solidFill>
                  <a:srgbClr val="006633"/>
                </a:solidFill>
                <a:latin typeface="Courier New" panose="02070309020205020404" pitchFamily="49" charset="0"/>
              </a:rPr>
              <a:t>//C Language</a:t>
            </a:r>
          </a:p>
          <a:p>
            <a:pPr lvl="1"/>
            <a:r>
              <a:rPr lang="en-US" b="0" i="0" u="none" strike="noStrike" baseline="0" dirty="0">
                <a:solidFill>
                  <a:srgbClr val="F48C23"/>
                </a:solidFill>
                <a:latin typeface="Courier New" panose="02070309020205020404" pitchFamily="49" charset="0"/>
              </a:rPr>
              <a:t>int</a:t>
            </a:r>
            <a:r>
              <a:rPr lang="en-US" b="0" i="0" u="none" strike="noStrike" baseline="0" dirty="0">
                <a:solidFill>
                  <a:srgbClr val="555555"/>
                </a:solidFill>
                <a:latin typeface="Courier New" panose="02070309020205020404" pitchFamily="49" charset="0"/>
              </a:rPr>
              <a:t>* </a:t>
            </a:r>
            <a:r>
              <a:rPr lang="en-US" b="0" i="0" u="none" strike="noStrike" baseline="0" dirty="0">
                <a:solidFill>
                  <a:srgbClr val="330066"/>
                </a:solidFill>
                <a:latin typeface="Courier New" panose="02070309020205020404" pitchFamily="49" charset="0"/>
              </a:rPr>
              <a:t>data </a:t>
            </a:r>
            <a:r>
              <a:rPr lang="en-US" b="0" i="0" u="none" strike="noStrike" baseline="0" dirty="0">
                <a:solidFill>
                  <a:srgbClr val="555555"/>
                </a:solidFill>
                <a:latin typeface="Courier New" panose="02070309020205020404" pitchFamily="49" charset="0"/>
              </a:rPr>
              <a:t>= </a:t>
            </a:r>
            <a:r>
              <a:rPr lang="en-US" b="0" i="0" u="none" strike="noStrike" baseline="0" dirty="0">
                <a:solidFill>
                  <a:srgbClr val="FF3030"/>
                </a:solidFill>
                <a:latin typeface="Courier New" panose="02070309020205020404" pitchFamily="49" charset="0"/>
              </a:rPr>
              <a:t>new </a:t>
            </a:r>
            <a:r>
              <a:rPr lang="en-US" b="0" i="0" u="none" strike="noStrike" baseline="0" dirty="0">
                <a:solidFill>
                  <a:srgbClr val="F48C23"/>
                </a:solidFill>
                <a:latin typeface="Courier New" panose="02070309020205020404" pitchFamily="49" charset="0"/>
              </a:rPr>
              <a:t>int</a:t>
            </a:r>
            <a:r>
              <a:rPr lang="en-US" b="0" i="0" u="none" strike="noStrike" baseline="0" dirty="0">
                <a:solidFill>
                  <a:srgbClr val="555555"/>
                </a:solidFill>
                <a:latin typeface="Courier New" panose="02070309020205020404" pitchFamily="49" charset="0"/>
              </a:rPr>
              <a:t>[</a:t>
            </a:r>
            <a:r>
              <a:rPr lang="en-US" b="0" i="0" u="none" strike="noStrike" baseline="0" dirty="0">
                <a:solidFill>
                  <a:srgbClr val="330066"/>
                </a:solidFill>
                <a:latin typeface="Courier New" panose="02070309020205020404" pitchFamily="49" charset="0"/>
              </a:rPr>
              <a:t>n</a:t>
            </a:r>
            <a:r>
              <a:rPr lang="en-US" b="0" i="0" u="none" strike="noStrike" baseline="0" dirty="0">
                <a:solidFill>
                  <a:srgbClr val="555555"/>
                </a:solidFill>
                <a:latin typeface="Courier New" panose="02070309020205020404" pitchFamily="49" charset="0"/>
              </a:rPr>
              <a:t>]; </a:t>
            </a:r>
            <a:r>
              <a:rPr lang="en-US" b="0" i="0" u="none" strike="noStrike" baseline="0" dirty="0">
                <a:solidFill>
                  <a:srgbClr val="006633"/>
                </a:solidFill>
                <a:latin typeface="Courier New" panose="02070309020205020404" pitchFamily="49" charset="0"/>
              </a:rPr>
              <a:t>//C++ Language</a:t>
            </a:r>
          </a:p>
          <a:p>
            <a:r>
              <a:rPr lang="en-US" dirty="0"/>
              <a:t>Deallocation:</a:t>
            </a:r>
          </a:p>
          <a:p>
            <a:pPr lvl="1"/>
            <a:r>
              <a:rPr lang="en-US" b="0" i="0" u="none" strike="noStrike" baseline="0" dirty="0">
                <a:solidFill>
                  <a:srgbClr val="D11CED"/>
                </a:solidFill>
                <a:latin typeface="Courier New" panose="02070309020205020404" pitchFamily="49" charset="0"/>
              </a:rPr>
              <a:t>free</a:t>
            </a:r>
            <a:r>
              <a:rPr lang="en-US" b="0" i="0" u="none" strike="noStrike" baseline="0" dirty="0">
                <a:solidFill>
                  <a:srgbClr val="555555"/>
                </a:solidFill>
                <a:latin typeface="Courier New" panose="02070309020205020404" pitchFamily="49" charset="0"/>
              </a:rPr>
              <a:t>(</a:t>
            </a:r>
            <a:r>
              <a:rPr lang="en-US" b="0" i="0" u="none" strike="noStrike" baseline="0" dirty="0">
                <a:solidFill>
                  <a:srgbClr val="330066"/>
                </a:solidFill>
                <a:latin typeface="Courier New" panose="02070309020205020404" pitchFamily="49" charset="0"/>
              </a:rPr>
              <a:t>data</a:t>
            </a:r>
            <a:r>
              <a:rPr lang="en-US" b="0" i="0" u="none" strike="noStrike" baseline="0" dirty="0">
                <a:solidFill>
                  <a:srgbClr val="555555"/>
                </a:solidFill>
                <a:latin typeface="Courier New" panose="02070309020205020404" pitchFamily="49" charset="0"/>
              </a:rPr>
              <a:t>); </a:t>
            </a:r>
            <a:r>
              <a:rPr lang="en-US" b="0" i="0" u="none" strike="noStrike" baseline="0" dirty="0">
                <a:solidFill>
                  <a:srgbClr val="006633"/>
                </a:solidFill>
                <a:latin typeface="Courier New" panose="02070309020205020404" pitchFamily="49" charset="0"/>
              </a:rPr>
              <a:t>//C Language</a:t>
            </a:r>
          </a:p>
          <a:p>
            <a:pPr lvl="1"/>
            <a:r>
              <a:rPr lang="en-US" b="0" i="0" u="none" strike="noStrike" baseline="0" dirty="0">
                <a:solidFill>
                  <a:srgbClr val="FF3030"/>
                </a:solidFill>
                <a:latin typeface="Courier New" panose="02070309020205020404" pitchFamily="49" charset="0"/>
              </a:rPr>
              <a:t>delete</a:t>
            </a:r>
            <a:r>
              <a:rPr lang="en-US" b="0" i="0" u="none" strike="noStrike" baseline="0" dirty="0">
                <a:solidFill>
                  <a:srgbClr val="555555"/>
                </a:solidFill>
                <a:latin typeface="Courier New" panose="02070309020205020404" pitchFamily="49" charset="0"/>
              </a:rPr>
              <a:t>[] </a:t>
            </a:r>
            <a:r>
              <a:rPr lang="en-US" b="0" i="0" u="none" strike="noStrike" baseline="0" dirty="0">
                <a:solidFill>
                  <a:srgbClr val="330066"/>
                </a:solidFill>
                <a:latin typeface="Courier New" panose="02070309020205020404" pitchFamily="49" charset="0"/>
              </a:rPr>
              <a:t>data</a:t>
            </a:r>
            <a:r>
              <a:rPr lang="en-US" b="0" i="0" u="none" strike="noStrike" baseline="0" dirty="0">
                <a:solidFill>
                  <a:srgbClr val="555555"/>
                </a:solidFill>
                <a:latin typeface="Courier New" panose="02070309020205020404" pitchFamily="49" charset="0"/>
              </a:rPr>
              <a:t>; </a:t>
            </a:r>
            <a:r>
              <a:rPr lang="en-US" b="0" i="0" u="none" strike="noStrike" baseline="0" dirty="0">
                <a:solidFill>
                  <a:srgbClr val="006633"/>
                </a:solidFill>
                <a:latin typeface="Courier New" panose="02070309020205020404" pitchFamily="49" charset="0"/>
              </a:rPr>
              <a:t>//C++ Language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207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909FB-43E7-4E88-B641-2DBCE7B13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Fragmentation in C/C++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FB8F1C-650E-4696-9B40-EA89B046FACD}"/>
              </a:ext>
            </a:extLst>
          </p:cNvPr>
          <p:cNvSpPr/>
          <p:nvPr/>
        </p:nvSpPr>
        <p:spPr>
          <a:xfrm>
            <a:off x="7943333" y="2453552"/>
            <a:ext cx="1447801" cy="35463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dirty="0"/>
              <a:t>Heap (64K)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7B5E1BB-0FD3-464B-8017-B12642EE06D5}"/>
              </a:ext>
            </a:extLst>
          </p:cNvPr>
          <p:cNvGrpSpPr/>
          <p:nvPr/>
        </p:nvGrpSpPr>
        <p:grpSpPr>
          <a:xfrm>
            <a:off x="4460167" y="1633348"/>
            <a:ext cx="1447800" cy="820204"/>
            <a:chOff x="4460167" y="1633348"/>
            <a:chExt cx="1447800" cy="82020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D393FE2-E262-45F2-BF1E-90712078037A}"/>
                </a:ext>
              </a:extLst>
            </p:cNvPr>
            <p:cNvSpPr/>
            <p:nvPr/>
          </p:nvSpPr>
          <p:spPr>
            <a:xfrm>
              <a:off x="4460167" y="1633348"/>
              <a:ext cx="1447800" cy="820204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dirty="0"/>
                <a:t>R1 (30K)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91FBF98-D5BE-4FA5-98D8-6DBB27818357}"/>
                </a:ext>
              </a:extLst>
            </p:cNvPr>
            <p:cNvSpPr txBox="1"/>
            <p:nvPr/>
          </p:nvSpPr>
          <p:spPr>
            <a:xfrm>
              <a:off x="4643438" y="1753686"/>
              <a:ext cx="5316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ptr</a:t>
              </a:r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70493C2-FE97-4D95-AFD2-A0F65985EF60}"/>
                </a:ext>
              </a:extLst>
            </p:cNvPr>
            <p:cNvSpPr/>
            <p:nvPr/>
          </p:nvSpPr>
          <p:spPr>
            <a:xfrm>
              <a:off x="5057390" y="1791964"/>
              <a:ext cx="828675" cy="292775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x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1F035AA6-47E1-4745-BE8C-AAC366AD376B}"/>
              </a:ext>
            </a:extLst>
          </p:cNvPr>
          <p:cNvSpPr txBox="1"/>
          <p:nvPr/>
        </p:nvSpPr>
        <p:spPr>
          <a:xfrm>
            <a:off x="7529513" y="2424453"/>
            <a:ext cx="385243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400" dirty="0"/>
              <a:t>x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15AD8CE-879B-496C-8FCC-C0080FF25ABA}"/>
              </a:ext>
            </a:extLst>
          </p:cNvPr>
          <p:cNvGrpSpPr/>
          <p:nvPr/>
        </p:nvGrpSpPr>
        <p:grpSpPr>
          <a:xfrm>
            <a:off x="3274304" y="3018898"/>
            <a:ext cx="1447800" cy="820204"/>
            <a:chOff x="4460167" y="1633348"/>
            <a:chExt cx="1447800" cy="820204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64875A2-2846-4127-864C-F5256836C32A}"/>
                </a:ext>
              </a:extLst>
            </p:cNvPr>
            <p:cNvSpPr/>
            <p:nvPr/>
          </p:nvSpPr>
          <p:spPr>
            <a:xfrm>
              <a:off x="4460167" y="1633348"/>
              <a:ext cx="1447800" cy="820204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dirty="0"/>
                <a:t>R2 (20K)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76B29CA-D038-45CE-B5F0-EEFF774347D8}"/>
                </a:ext>
              </a:extLst>
            </p:cNvPr>
            <p:cNvSpPr txBox="1"/>
            <p:nvPr/>
          </p:nvSpPr>
          <p:spPr>
            <a:xfrm>
              <a:off x="4643438" y="1753686"/>
              <a:ext cx="5316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ptr</a:t>
              </a:r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022A0F0-E436-4025-B5A5-82D02DE502E0}"/>
                </a:ext>
              </a:extLst>
            </p:cNvPr>
            <p:cNvSpPr/>
            <p:nvPr/>
          </p:nvSpPr>
          <p:spPr>
            <a:xfrm>
              <a:off x="5057390" y="1791964"/>
              <a:ext cx="828675" cy="292775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y</a:t>
              </a: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6115DCB8-2165-439A-B46D-C954CBB05A14}"/>
              </a:ext>
            </a:extLst>
          </p:cNvPr>
          <p:cNvSpPr/>
          <p:nvPr/>
        </p:nvSpPr>
        <p:spPr>
          <a:xfrm>
            <a:off x="7943334" y="2467888"/>
            <a:ext cx="1447800" cy="1194461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20K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94715A7-42D3-452E-8E6B-CB58E52BF8F9}"/>
              </a:ext>
            </a:extLst>
          </p:cNvPr>
          <p:cNvSpPr txBox="1"/>
          <p:nvPr/>
        </p:nvSpPr>
        <p:spPr>
          <a:xfrm>
            <a:off x="7529513" y="4000796"/>
            <a:ext cx="385243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1400" dirty="0"/>
              <a:t>y</a:t>
            </a:r>
          </a:p>
        </p:txBody>
      </p:sp>
      <p:cxnSp>
        <p:nvCxnSpPr>
          <p:cNvPr id="32" name="Connector: Curved 31">
            <a:extLst>
              <a:ext uri="{FF2B5EF4-FFF2-40B4-BE49-F238E27FC236}">
                <a16:creationId xmlns:a16="http://schemas.microsoft.com/office/drawing/2014/main" id="{DA0A0206-81EC-4CC1-B90A-B1F6BAB1F3B3}"/>
              </a:ext>
            </a:extLst>
          </p:cNvPr>
          <p:cNvCxnSpPr>
            <a:cxnSpLocks/>
            <a:stCxn id="27" idx="3"/>
            <a:endCxn id="30" idx="0"/>
          </p:cNvCxnSpPr>
          <p:nvPr/>
        </p:nvCxnSpPr>
        <p:spPr>
          <a:xfrm>
            <a:off x="4700202" y="3323902"/>
            <a:ext cx="3021933" cy="67689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8392DE8-3664-4A8C-994D-3BA206ABD3BA}"/>
              </a:ext>
            </a:extLst>
          </p:cNvPr>
          <p:cNvGrpSpPr/>
          <p:nvPr/>
        </p:nvGrpSpPr>
        <p:grpSpPr>
          <a:xfrm>
            <a:off x="3252402" y="4757210"/>
            <a:ext cx="1447800" cy="820204"/>
            <a:chOff x="4460167" y="1633348"/>
            <a:chExt cx="1447800" cy="820204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557D693-3D6A-49AB-93D8-6C5BB9CCC3C9}"/>
                </a:ext>
              </a:extLst>
            </p:cNvPr>
            <p:cNvSpPr/>
            <p:nvPr/>
          </p:nvSpPr>
          <p:spPr>
            <a:xfrm>
              <a:off x="4460167" y="1633348"/>
              <a:ext cx="1447800" cy="820204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en-US" dirty="0"/>
                <a:t>R3 (40K)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8179D19-8184-4374-AAAA-EF0343D14D30}"/>
                </a:ext>
              </a:extLst>
            </p:cNvPr>
            <p:cNvSpPr txBox="1"/>
            <p:nvPr/>
          </p:nvSpPr>
          <p:spPr>
            <a:xfrm>
              <a:off x="4643438" y="1753686"/>
              <a:ext cx="5316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ptr</a:t>
              </a:r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F2FD2B8-22B2-416D-AD5C-7BED1373ADAC}"/>
                </a:ext>
              </a:extLst>
            </p:cNvPr>
            <p:cNvSpPr/>
            <p:nvPr/>
          </p:nvSpPr>
          <p:spPr>
            <a:xfrm>
              <a:off x="5057390" y="1791964"/>
              <a:ext cx="828675" cy="292775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934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BF917-8639-4DCB-AF05-3AD87E6CB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GC Works?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93D1E27-CCA1-4CCA-A53E-492F4D2AF2F9}"/>
              </a:ext>
            </a:extLst>
          </p:cNvPr>
          <p:cNvSpPr/>
          <p:nvPr/>
        </p:nvSpPr>
        <p:spPr>
          <a:xfrm>
            <a:off x="4488249" y="1404598"/>
            <a:ext cx="1433383" cy="69197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</a:p>
          <a:p>
            <a:pPr algn="ctr"/>
            <a:r>
              <a:rPr lang="en-US" b="1" dirty="0"/>
              <a:t>V:int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7DDA858-B4BF-4360-93E3-856034D959FF}"/>
              </a:ext>
            </a:extLst>
          </p:cNvPr>
          <p:cNvCxnSpPr>
            <a:stCxn id="4" idx="1"/>
            <a:endCxn id="4" idx="3"/>
          </p:cNvCxnSpPr>
          <p:nvPr/>
        </p:nvCxnSpPr>
        <p:spPr>
          <a:xfrm>
            <a:off x="4488249" y="1750587"/>
            <a:ext cx="143338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3FA1D33A-2FE9-417B-8DB7-10B4BBED87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347836"/>
              </p:ext>
            </p:extLst>
          </p:nvPr>
        </p:nvGraphicFramePr>
        <p:xfrm>
          <a:off x="6826764" y="2676246"/>
          <a:ext cx="933279" cy="296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7957">
                  <a:extLst>
                    <a:ext uri="{9D8B030D-6E8A-4147-A177-3AD203B41FA5}">
                      <a16:colId xmlns:a16="http://schemas.microsoft.com/office/drawing/2014/main" val="1857192645"/>
                    </a:ext>
                  </a:extLst>
                </a:gridCol>
                <a:gridCol w="565322">
                  <a:extLst>
                    <a:ext uri="{9D8B030D-6E8A-4147-A177-3AD203B41FA5}">
                      <a16:colId xmlns:a16="http://schemas.microsoft.com/office/drawing/2014/main" val="31260669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1144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8258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351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313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41310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0002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1745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1593296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4F14DF1A-0DEC-42AB-AB99-0A9F3C315BF3}"/>
              </a:ext>
            </a:extLst>
          </p:cNvPr>
          <p:cNvSpPr/>
          <p:nvPr/>
        </p:nvSpPr>
        <p:spPr>
          <a:xfrm>
            <a:off x="9203724" y="2096576"/>
            <a:ext cx="735914" cy="354639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dirty="0"/>
              <a:t>Heap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720C9AA-692D-4611-AE7E-439A9D4EA71C}"/>
              </a:ext>
            </a:extLst>
          </p:cNvPr>
          <p:cNvSpPr txBox="1"/>
          <p:nvPr/>
        </p:nvSpPr>
        <p:spPr>
          <a:xfrm>
            <a:off x="6799242" y="2350163"/>
            <a:ext cx="439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B6EF58C-0F44-400E-8414-28FD4471822A}"/>
              </a:ext>
            </a:extLst>
          </p:cNvPr>
          <p:cNvSpPr txBox="1"/>
          <p:nvPr/>
        </p:nvSpPr>
        <p:spPr>
          <a:xfrm>
            <a:off x="7226429" y="2343985"/>
            <a:ext cx="462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ptr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416AAB-1F95-40AB-A2B0-620C0DC0CED3}"/>
              </a:ext>
            </a:extLst>
          </p:cNvPr>
          <p:cNvSpPr txBox="1"/>
          <p:nvPr/>
        </p:nvSpPr>
        <p:spPr>
          <a:xfrm>
            <a:off x="8856645" y="2032878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A7A390-9226-4B9E-9D71-9D01EBEE0ECD}"/>
              </a:ext>
            </a:extLst>
          </p:cNvPr>
          <p:cNvSpPr txBox="1"/>
          <p:nvPr/>
        </p:nvSpPr>
        <p:spPr>
          <a:xfrm>
            <a:off x="6526238" y="2713316"/>
            <a:ext cx="439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20A3434-35C9-4C37-A68A-F0621CB0482A}"/>
              </a:ext>
            </a:extLst>
          </p:cNvPr>
          <p:cNvSpPr txBox="1"/>
          <p:nvPr/>
        </p:nvSpPr>
        <p:spPr>
          <a:xfrm>
            <a:off x="6526238" y="3053127"/>
            <a:ext cx="439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20B801B-9138-4822-AB17-E1F2ADD2FCF9}"/>
              </a:ext>
            </a:extLst>
          </p:cNvPr>
          <p:cNvSpPr txBox="1"/>
          <p:nvPr/>
        </p:nvSpPr>
        <p:spPr>
          <a:xfrm>
            <a:off x="6526238" y="3436550"/>
            <a:ext cx="439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264F05F-E3DF-4139-8354-BB3943B54B42}"/>
              </a:ext>
            </a:extLst>
          </p:cNvPr>
          <p:cNvSpPr txBox="1"/>
          <p:nvPr/>
        </p:nvSpPr>
        <p:spPr>
          <a:xfrm>
            <a:off x="203238" y="1538618"/>
            <a:ext cx="24823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 a = new X(10);</a:t>
            </a:r>
          </a:p>
          <a:p>
            <a:r>
              <a:rPr lang="en-US" dirty="0"/>
              <a:t>X b = a;</a:t>
            </a:r>
          </a:p>
          <a:p>
            <a:r>
              <a:rPr lang="en-US" dirty="0"/>
              <a:t>a = new X(20);</a:t>
            </a:r>
          </a:p>
          <a:p>
            <a:r>
              <a:rPr lang="en-US" dirty="0"/>
              <a:t>b = a;</a:t>
            </a:r>
          </a:p>
          <a:p>
            <a:endParaRPr lang="en-US" dirty="0"/>
          </a:p>
        </p:txBody>
      </p:sp>
      <p:cxnSp>
        <p:nvCxnSpPr>
          <p:cNvPr id="23" name="Connector: Curved 22">
            <a:extLst>
              <a:ext uri="{FF2B5EF4-FFF2-40B4-BE49-F238E27FC236}">
                <a16:creationId xmlns:a16="http://schemas.microsoft.com/office/drawing/2014/main" id="{965B3F62-D1D1-4481-9D67-BDCFEC5EEE0E}"/>
              </a:ext>
            </a:extLst>
          </p:cNvPr>
          <p:cNvCxnSpPr>
            <a:endCxn id="16" idx="1"/>
          </p:cNvCxnSpPr>
          <p:nvPr/>
        </p:nvCxnSpPr>
        <p:spPr>
          <a:xfrm flipV="1">
            <a:off x="7760043" y="2217544"/>
            <a:ext cx="1096602" cy="636867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Arrow: Notched Right 25">
            <a:extLst>
              <a:ext uri="{FF2B5EF4-FFF2-40B4-BE49-F238E27FC236}">
                <a16:creationId xmlns:a16="http://schemas.microsoft.com/office/drawing/2014/main" id="{8A48B30D-D5B7-4F41-982C-A5764DB8B92E}"/>
              </a:ext>
            </a:extLst>
          </p:cNvPr>
          <p:cNvSpPr/>
          <p:nvPr/>
        </p:nvSpPr>
        <p:spPr>
          <a:xfrm rot="7817069">
            <a:off x="4096252" y="2278728"/>
            <a:ext cx="740466" cy="33225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A99AC57-A9E7-48DE-8441-9D5C63A9F8A0}"/>
              </a:ext>
            </a:extLst>
          </p:cNvPr>
          <p:cNvSpPr/>
          <p:nvPr/>
        </p:nvSpPr>
        <p:spPr>
          <a:xfrm>
            <a:off x="3588449" y="2730161"/>
            <a:ext cx="1023844" cy="40844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V=10</a:t>
            </a:r>
          </a:p>
        </p:txBody>
      </p:sp>
      <p:cxnSp>
        <p:nvCxnSpPr>
          <p:cNvPr id="28" name="Connector: Curved 27">
            <a:extLst>
              <a:ext uri="{FF2B5EF4-FFF2-40B4-BE49-F238E27FC236}">
                <a16:creationId xmlns:a16="http://schemas.microsoft.com/office/drawing/2014/main" id="{462E1234-9617-4737-AF2B-790319067B0F}"/>
              </a:ext>
            </a:extLst>
          </p:cNvPr>
          <p:cNvCxnSpPr>
            <a:cxnSpLocks/>
            <a:stCxn id="31" idx="3"/>
          </p:cNvCxnSpPr>
          <p:nvPr/>
        </p:nvCxnSpPr>
        <p:spPr>
          <a:xfrm flipV="1">
            <a:off x="4041770" y="3237793"/>
            <a:ext cx="1201270" cy="49810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A277497-7D4A-4F23-BBE6-C35DA5A978EB}"/>
              </a:ext>
            </a:extLst>
          </p:cNvPr>
          <p:cNvGrpSpPr/>
          <p:nvPr/>
        </p:nvGrpSpPr>
        <p:grpSpPr>
          <a:xfrm>
            <a:off x="3694691" y="3551227"/>
            <a:ext cx="446989" cy="509309"/>
            <a:chOff x="3840806" y="3560829"/>
            <a:chExt cx="446989" cy="509309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40161FD-C968-431B-ACF2-00E55F39A737}"/>
                </a:ext>
              </a:extLst>
            </p:cNvPr>
            <p:cNvSpPr txBox="1"/>
            <p:nvPr/>
          </p:nvSpPr>
          <p:spPr>
            <a:xfrm>
              <a:off x="3892611" y="3560829"/>
              <a:ext cx="2952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2C952B7-6A36-4B29-B8B5-E0A774BB3091}"/>
                </a:ext>
              </a:extLst>
            </p:cNvPr>
            <p:cNvSpPr/>
            <p:nvPr/>
          </p:nvSpPr>
          <p:spPr>
            <a:xfrm>
              <a:off x="3840806" y="3869771"/>
              <a:ext cx="446989" cy="20036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7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B08F5F7-7FB5-4E7B-B292-85F4AA8939C8}"/>
              </a:ext>
            </a:extLst>
          </p:cNvPr>
          <p:cNvGrpSpPr/>
          <p:nvPr/>
        </p:nvGrpSpPr>
        <p:grpSpPr>
          <a:xfrm>
            <a:off x="2598089" y="3420484"/>
            <a:ext cx="446989" cy="509309"/>
            <a:chOff x="3840806" y="3560829"/>
            <a:chExt cx="446989" cy="50930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33430C7-8423-4C56-B1CC-12DEC60B3B6B}"/>
                </a:ext>
              </a:extLst>
            </p:cNvPr>
            <p:cNvSpPr txBox="1"/>
            <p:nvPr/>
          </p:nvSpPr>
          <p:spPr>
            <a:xfrm>
              <a:off x="3892611" y="3560829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b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7E12800-E8C7-42E7-986F-FCB86CBB6770}"/>
                </a:ext>
              </a:extLst>
            </p:cNvPr>
            <p:cNvSpPr/>
            <p:nvPr/>
          </p:nvSpPr>
          <p:spPr>
            <a:xfrm>
              <a:off x="3840806" y="3869771"/>
              <a:ext cx="446989" cy="20036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7</a:t>
              </a:r>
            </a:p>
          </p:txBody>
        </p:sp>
      </p:grpSp>
      <p:cxnSp>
        <p:nvCxnSpPr>
          <p:cNvPr id="29" name="Connector: Curved 28">
            <a:extLst>
              <a:ext uri="{FF2B5EF4-FFF2-40B4-BE49-F238E27FC236}">
                <a16:creationId xmlns:a16="http://schemas.microsoft.com/office/drawing/2014/main" id="{975B5590-500E-46EA-8126-378666054978}"/>
              </a:ext>
            </a:extLst>
          </p:cNvPr>
          <p:cNvCxnSpPr>
            <a:cxnSpLocks/>
            <a:stCxn id="24" idx="3"/>
            <a:endCxn id="35" idx="2"/>
          </p:cNvCxnSpPr>
          <p:nvPr/>
        </p:nvCxnSpPr>
        <p:spPr>
          <a:xfrm flipV="1">
            <a:off x="2956388" y="2994557"/>
            <a:ext cx="1947262" cy="61059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975A6DE1-293E-41AF-8CFD-16902A543A9B}"/>
              </a:ext>
            </a:extLst>
          </p:cNvPr>
          <p:cNvSpPr/>
          <p:nvPr/>
        </p:nvSpPr>
        <p:spPr>
          <a:xfrm>
            <a:off x="9203724" y="2096576"/>
            <a:ext cx="735914" cy="36933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V=20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1DEA42-62DD-45CF-BF86-F035943FBD03}"/>
              </a:ext>
            </a:extLst>
          </p:cNvPr>
          <p:cNvSpPr txBox="1"/>
          <p:nvPr/>
        </p:nvSpPr>
        <p:spPr>
          <a:xfrm>
            <a:off x="8868519" y="2414566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4BB1D0B7-2A33-4DBF-A225-08C3DB0AF127}"/>
              </a:ext>
            </a:extLst>
          </p:cNvPr>
          <p:cNvSpPr/>
          <p:nvPr/>
        </p:nvSpPr>
        <p:spPr>
          <a:xfrm>
            <a:off x="4903650" y="2790334"/>
            <a:ext cx="1023844" cy="40844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V=20</a:t>
            </a:r>
          </a:p>
        </p:txBody>
      </p:sp>
      <p:sp>
        <p:nvSpPr>
          <p:cNvPr id="36" name="Arrow: Notched Right 35">
            <a:extLst>
              <a:ext uri="{FF2B5EF4-FFF2-40B4-BE49-F238E27FC236}">
                <a16:creationId xmlns:a16="http://schemas.microsoft.com/office/drawing/2014/main" id="{D82AC6EE-18F5-4C05-8043-FD47DF4275D7}"/>
              </a:ext>
            </a:extLst>
          </p:cNvPr>
          <p:cNvSpPr/>
          <p:nvPr/>
        </p:nvSpPr>
        <p:spPr>
          <a:xfrm rot="3746945">
            <a:off x="4889553" y="2256198"/>
            <a:ext cx="740466" cy="33225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Connector: Curved 36">
            <a:extLst>
              <a:ext uri="{FF2B5EF4-FFF2-40B4-BE49-F238E27FC236}">
                <a16:creationId xmlns:a16="http://schemas.microsoft.com/office/drawing/2014/main" id="{DDD6F48B-B3FF-48F8-8A4C-3B488799C115}"/>
              </a:ext>
            </a:extLst>
          </p:cNvPr>
          <p:cNvCxnSpPr>
            <a:cxnSpLocks/>
            <a:endCxn id="16" idx="1"/>
          </p:cNvCxnSpPr>
          <p:nvPr/>
        </p:nvCxnSpPr>
        <p:spPr>
          <a:xfrm flipV="1">
            <a:off x="7636877" y="2217544"/>
            <a:ext cx="1219768" cy="998872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1895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FFA28-EF04-4825-BE29-C1CCCD734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GC: Island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53CAE1-5112-467B-9528-8DB6924CDB7E}"/>
              </a:ext>
            </a:extLst>
          </p:cNvPr>
          <p:cNvSpPr/>
          <p:nvPr/>
        </p:nvSpPr>
        <p:spPr>
          <a:xfrm>
            <a:off x="2115877" y="1801379"/>
            <a:ext cx="654910" cy="3459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5E8EDF-0AC6-4FAC-AC03-9D8CB4537287}"/>
              </a:ext>
            </a:extLst>
          </p:cNvPr>
          <p:cNvSpPr/>
          <p:nvPr/>
        </p:nvSpPr>
        <p:spPr>
          <a:xfrm>
            <a:off x="6096000" y="3425022"/>
            <a:ext cx="654910" cy="3459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60A9E75-76DE-4B55-AF21-BA017E1D1B02}"/>
              </a:ext>
            </a:extLst>
          </p:cNvPr>
          <p:cNvSpPr/>
          <p:nvPr/>
        </p:nvSpPr>
        <p:spPr>
          <a:xfrm>
            <a:off x="1315656" y="4976030"/>
            <a:ext cx="654910" cy="3459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549E390-8489-41E7-9ACC-5EDDCA58B258}"/>
              </a:ext>
            </a:extLst>
          </p:cNvPr>
          <p:cNvCxnSpPr>
            <a:cxnSpLocks/>
            <a:stCxn id="5" idx="5"/>
            <a:endCxn id="10" idx="0"/>
          </p:cNvCxnSpPr>
          <p:nvPr/>
        </p:nvCxnSpPr>
        <p:spPr>
          <a:xfrm>
            <a:off x="3837019" y="2868378"/>
            <a:ext cx="678923" cy="7618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99D24FD-044C-4A80-B122-0FA3163F283D}"/>
              </a:ext>
            </a:extLst>
          </p:cNvPr>
          <p:cNvCxnSpPr>
            <a:cxnSpLocks/>
            <a:stCxn id="29" idx="1"/>
            <a:endCxn id="15" idx="6"/>
          </p:cNvCxnSpPr>
          <p:nvPr/>
        </p:nvCxnSpPr>
        <p:spPr>
          <a:xfrm flipH="1" flipV="1">
            <a:off x="3110218" y="4026553"/>
            <a:ext cx="1170434" cy="2943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4A81AD07-D8EB-4ACF-A577-700AD949E094}"/>
              </a:ext>
            </a:extLst>
          </p:cNvPr>
          <p:cNvCxnSpPr>
            <a:cxnSpLocks/>
            <a:stCxn id="26" idx="0"/>
            <a:endCxn id="5" idx="3"/>
          </p:cNvCxnSpPr>
          <p:nvPr/>
        </p:nvCxnSpPr>
        <p:spPr>
          <a:xfrm flipV="1">
            <a:off x="2700594" y="2868378"/>
            <a:ext cx="534323" cy="7991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D2FE985E-3C1D-474D-9257-680E8A785BEA}"/>
              </a:ext>
            </a:extLst>
          </p:cNvPr>
          <p:cNvSpPr/>
          <p:nvPr/>
        </p:nvSpPr>
        <p:spPr>
          <a:xfrm>
            <a:off x="3492808" y="5149024"/>
            <a:ext cx="851500" cy="85707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DD</a:t>
            </a:r>
          </a:p>
        </p:txBody>
      </p:sp>
      <p:cxnSp>
        <p:nvCxnSpPr>
          <p:cNvPr id="13" name="Connector: Curved 12">
            <a:extLst>
              <a:ext uri="{FF2B5EF4-FFF2-40B4-BE49-F238E27FC236}">
                <a16:creationId xmlns:a16="http://schemas.microsoft.com/office/drawing/2014/main" id="{48C0D9FE-5F6E-4FE2-BEF5-7EF03A160383}"/>
              </a:ext>
            </a:extLst>
          </p:cNvPr>
          <p:cNvCxnSpPr>
            <a:cxnSpLocks/>
            <a:endCxn id="15" idx="2"/>
          </p:cNvCxnSpPr>
          <p:nvPr/>
        </p:nvCxnSpPr>
        <p:spPr>
          <a:xfrm rot="5400000" flipH="1" flipV="1">
            <a:off x="1529076" y="4246390"/>
            <a:ext cx="949478" cy="50980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or: Curved 13">
            <a:extLst>
              <a:ext uri="{FF2B5EF4-FFF2-40B4-BE49-F238E27FC236}">
                <a16:creationId xmlns:a16="http://schemas.microsoft.com/office/drawing/2014/main" id="{03477CBC-E54D-406C-86B7-D1AC794DFA3B}"/>
              </a:ext>
            </a:extLst>
          </p:cNvPr>
          <p:cNvCxnSpPr>
            <a:cxnSpLocks/>
            <a:stCxn id="12" idx="1"/>
            <a:endCxn id="10" idx="6"/>
          </p:cNvCxnSpPr>
          <p:nvPr/>
        </p:nvCxnSpPr>
        <p:spPr>
          <a:xfrm rot="10800000" flipV="1">
            <a:off x="4941692" y="3598017"/>
            <a:ext cx="1154308" cy="46073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Curved 16">
            <a:extLst>
              <a:ext uri="{FF2B5EF4-FFF2-40B4-BE49-F238E27FC236}">
                <a16:creationId xmlns:a16="http://schemas.microsoft.com/office/drawing/2014/main" id="{64675923-AE95-4AA3-83F1-FAF0E6786B71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>
            <a:off x="2770787" y="1974374"/>
            <a:ext cx="464130" cy="287962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6DE1530-D39C-40F1-A487-A13F6AF6D18F}"/>
              </a:ext>
            </a:extLst>
          </p:cNvPr>
          <p:cNvGrpSpPr/>
          <p:nvPr/>
        </p:nvGrpSpPr>
        <p:grpSpPr>
          <a:xfrm>
            <a:off x="3110218" y="2136820"/>
            <a:ext cx="851500" cy="857074"/>
            <a:chOff x="3110218" y="2136820"/>
            <a:chExt cx="851500" cy="857074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9717870-8543-4D3A-9624-4DE368587653}"/>
                </a:ext>
              </a:extLst>
            </p:cNvPr>
            <p:cNvSpPr/>
            <p:nvPr/>
          </p:nvSpPr>
          <p:spPr>
            <a:xfrm>
              <a:off x="3110218" y="2136820"/>
              <a:ext cx="851500" cy="857074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AA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50B9114-590B-4FAF-9B67-12C4E09CC578}"/>
                </a:ext>
              </a:extLst>
            </p:cNvPr>
            <p:cNvSpPr/>
            <p:nvPr/>
          </p:nvSpPr>
          <p:spPr>
            <a:xfrm>
              <a:off x="3301318" y="2697703"/>
              <a:ext cx="470580" cy="26302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/>
                <a:t>Sibling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3D3B55B2-EC0A-4E82-BD81-C3B6796AC2D9}"/>
              </a:ext>
            </a:extLst>
          </p:cNvPr>
          <p:cNvGrpSpPr/>
          <p:nvPr/>
        </p:nvGrpSpPr>
        <p:grpSpPr>
          <a:xfrm>
            <a:off x="2258718" y="3598016"/>
            <a:ext cx="851500" cy="857074"/>
            <a:chOff x="2258718" y="3598016"/>
            <a:chExt cx="851500" cy="85707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B43C236-4F17-4737-94EB-6DA932B8B43D}"/>
                </a:ext>
              </a:extLst>
            </p:cNvPr>
            <p:cNvSpPr/>
            <p:nvPr/>
          </p:nvSpPr>
          <p:spPr>
            <a:xfrm>
              <a:off x="2258718" y="3598016"/>
              <a:ext cx="851500" cy="857074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CC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1F4383-A0B6-499F-9C10-77704CE85247}"/>
                </a:ext>
              </a:extLst>
            </p:cNvPr>
            <p:cNvSpPr/>
            <p:nvPr/>
          </p:nvSpPr>
          <p:spPr>
            <a:xfrm>
              <a:off x="2465304" y="3667498"/>
              <a:ext cx="470580" cy="26302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/>
                <a:t>Sibling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5378F49-7A60-4DF8-8B6D-A2B458886C4C}"/>
              </a:ext>
            </a:extLst>
          </p:cNvPr>
          <p:cNvGrpSpPr/>
          <p:nvPr/>
        </p:nvGrpSpPr>
        <p:grpSpPr>
          <a:xfrm>
            <a:off x="4090192" y="3630218"/>
            <a:ext cx="851500" cy="857074"/>
            <a:chOff x="4090192" y="3630218"/>
            <a:chExt cx="851500" cy="85707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8ABEA0D-D94A-4E8B-8F57-7B5D1A614BFF}"/>
                </a:ext>
              </a:extLst>
            </p:cNvPr>
            <p:cNvSpPr/>
            <p:nvPr/>
          </p:nvSpPr>
          <p:spPr>
            <a:xfrm>
              <a:off x="4090192" y="3630218"/>
              <a:ext cx="851500" cy="857074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BB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850501E-BD81-498F-B28C-B7282C0920F4}"/>
                </a:ext>
              </a:extLst>
            </p:cNvPr>
            <p:cNvSpPr/>
            <p:nvPr/>
          </p:nvSpPr>
          <p:spPr>
            <a:xfrm>
              <a:off x="4280652" y="4189433"/>
              <a:ext cx="470580" cy="263022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100" dirty="0"/>
                <a:t>Sibling</a:t>
              </a:r>
            </a:p>
          </p:txBody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CB3B217D-9583-4480-8FA5-BFA024F993E5}"/>
              </a:ext>
            </a:extLst>
          </p:cNvPr>
          <p:cNvSpPr/>
          <p:nvPr/>
        </p:nvSpPr>
        <p:spPr>
          <a:xfrm>
            <a:off x="3697556" y="5689120"/>
            <a:ext cx="470580" cy="26302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/>
              <a:t>Sibling</a:t>
            </a:r>
          </a:p>
        </p:txBody>
      </p:sp>
    </p:spTree>
    <p:extLst>
      <p:ext uri="{BB962C8B-B14F-4D97-AF65-F5344CB8AC3E}">
        <p14:creationId xmlns:p14="http://schemas.microsoft.com/office/powerpoint/2010/main" val="25937121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173</Words>
  <Application>Microsoft Office PowerPoint</Application>
  <PresentationFormat>Widescreen</PresentationFormat>
  <Paragraphs>63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Courier New</vt:lpstr>
      <vt:lpstr>Office Theme</vt:lpstr>
      <vt:lpstr>GC</vt:lpstr>
      <vt:lpstr>Dynamic Allocation Issues in C/C++</vt:lpstr>
      <vt:lpstr>Memory Leaking in C/C++</vt:lpstr>
      <vt:lpstr>Memory Fragmentation in C/C++</vt:lpstr>
      <vt:lpstr>How GC Works?</vt:lpstr>
      <vt:lpstr>GC: Island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28</cp:revision>
  <dcterms:created xsi:type="dcterms:W3CDTF">2021-01-16T04:01:24Z</dcterms:created>
  <dcterms:modified xsi:type="dcterms:W3CDTF">2021-04-02T03:21:30Z</dcterms:modified>
</cp:coreProperties>
</file>